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96" r:id="rId2"/>
    <p:sldId id="256" r:id="rId3"/>
    <p:sldId id="258" r:id="rId4"/>
    <p:sldId id="260" r:id="rId5"/>
    <p:sldId id="259" r:id="rId6"/>
    <p:sldId id="257" r:id="rId7"/>
    <p:sldId id="262" r:id="rId8"/>
    <p:sldId id="269" r:id="rId9"/>
    <p:sldId id="273" r:id="rId10"/>
    <p:sldId id="297" r:id="rId11"/>
    <p:sldId id="276" r:id="rId12"/>
    <p:sldId id="267" r:id="rId13"/>
    <p:sldId id="301" r:id="rId14"/>
    <p:sldId id="298" r:id="rId15"/>
    <p:sldId id="264" r:id="rId16"/>
    <p:sldId id="302" r:id="rId17"/>
    <p:sldId id="263" r:id="rId18"/>
    <p:sldId id="299" r:id="rId19"/>
    <p:sldId id="266" r:id="rId20"/>
    <p:sldId id="300" r:id="rId21"/>
    <p:sldId id="278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Bebas Neu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ntari SemiBold" panose="020B060402020202020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Oi" panose="020B0604020202020204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UTM Aurora" panose="02040603050506020204" pitchFamily="18" charset="0"/>
      <p:regular r:id="rId41"/>
    </p:embeddedFont>
    <p:embeddedFont>
      <p:font typeface="UTM BryantLG" panose="02040603050506020204" pitchFamily="18" charset="0"/>
      <p:regular r:id="rId42"/>
      <p:bold r:id="rId43"/>
    </p:embeddedFont>
    <p:embeddedFont>
      <p:font typeface="UTM Centur" panose="02040603050506020204" pitchFamily="18" charset="0"/>
      <p:regular r:id="rId44"/>
      <p:bold r:id="rId45"/>
      <p:italic r:id="rId46"/>
      <p:boldItalic r:id="rId47"/>
    </p:embeddedFont>
    <p:embeddedFont>
      <p:font typeface="UTM Nyala" panose="02040603050506020204" pitchFamily="18" charset="0"/>
      <p:regular r:id="rId48"/>
    </p:embeddedFont>
    <p:embeddedFont>
      <p:font typeface="UTM Swiss 721 Black Condensed" panose="02000500000000000000" pitchFamily="2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sadstyle cokk" initials="pc" lastIdx="1" clrIdx="0">
    <p:extLst>
      <p:ext uri="{19B8F6BF-5375-455C-9EA6-DF929625EA0E}">
        <p15:presenceInfo xmlns:p15="http://schemas.microsoft.com/office/powerpoint/2012/main" userId="6aba2c464c71a8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40642-DF6F-43F6-826B-C39D23D9ACD2}">
  <a:tblStyle styleId="{75640642-DF6F-43F6-826B-C39D23D9AC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038C96-788C-490F-A590-50F9F9692B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6caa0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6caa0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94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33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9a2a1d8d9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9a2a1d8d9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09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83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336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23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6caa0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6caa0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b6caa031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b6caa031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517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517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517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517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01400" y="5395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305113"/>
            <a:ext cx="59751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494275"/>
            <a:ext cx="5975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13225" y="3111776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13225" y="3740575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2112739" y="4717736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381675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1322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4761525" y="4885675"/>
            <a:ext cx="366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7"/>
          <p:cNvSpPr/>
          <p:nvPr/>
        </p:nvSpPr>
        <p:spPr>
          <a:xfrm>
            <a:off x="9016788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9016788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9016788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9016788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713225" y="1644425"/>
            <a:ext cx="34758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2"/>
          </p:nvPr>
        </p:nvSpPr>
        <p:spPr>
          <a:xfrm>
            <a:off x="4948175" y="1644425"/>
            <a:ext cx="34758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6060325" y="539500"/>
            <a:ext cx="237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6067975" y="1585300"/>
            <a:ext cx="237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8755000" y="235247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705225" y="365995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671481" y="781709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9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720000" y="1222550"/>
            <a:ext cx="4263300" cy="26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84537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3438150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3"/>
          </p:nvPr>
        </p:nvSpPr>
        <p:spPr>
          <a:xfrm>
            <a:off x="603122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845375" y="2604475"/>
            <a:ext cx="22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5"/>
          </p:nvPr>
        </p:nvSpPr>
        <p:spPr>
          <a:xfrm>
            <a:off x="3438150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6"/>
          </p:nvPr>
        </p:nvSpPr>
        <p:spPr>
          <a:xfrm>
            <a:off x="6031075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 rot="8938772">
            <a:off x="5083965" y="4655564"/>
            <a:ext cx="812169" cy="638261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85940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24382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2"/>
          <p:cNvCxnSpPr/>
          <p:nvPr/>
        </p:nvCxnSpPr>
        <p:spPr>
          <a:xfrm>
            <a:off x="-24700" y="4870875"/>
            <a:ext cx="4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1101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2"/>
          </p:nvPr>
        </p:nvSpPr>
        <p:spPr>
          <a:xfrm>
            <a:off x="3770525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3"/>
          </p:nvPr>
        </p:nvSpPr>
        <p:spPr>
          <a:xfrm>
            <a:off x="1101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4"/>
          </p:nvPr>
        </p:nvSpPr>
        <p:spPr>
          <a:xfrm>
            <a:off x="3770525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7"/>
          </p:nvPr>
        </p:nvSpPr>
        <p:spPr>
          <a:xfrm>
            <a:off x="110490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3"/>
          </p:nvPr>
        </p:nvSpPr>
        <p:spPr>
          <a:xfrm>
            <a:off x="1104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4"/>
          </p:nvPr>
        </p:nvSpPr>
        <p:spPr>
          <a:xfrm>
            <a:off x="3774427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4"/>
          <p:cNvCxnSpPr/>
          <p:nvPr/>
        </p:nvCxnSpPr>
        <p:spPr>
          <a:xfrm>
            <a:off x="401400" y="4885675"/>
            <a:ext cx="447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4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 rot="-1799844">
            <a:off x="5290124" y="429049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>
            <a:off x="7445502" y="4530121"/>
            <a:ext cx="1497202" cy="836356"/>
            <a:chOff x="5212652" y="3799096"/>
            <a:chExt cx="1497202" cy="836356"/>
          </a:xfrm>
        </p:grpSpPr>
        <p:sp>
          <p:nvSpPr>
            <p:cNvPr id="224" name="Google Shape;224;p24"/>
            <p:cNvSpPr/>
            <p:nvPr/>
          </p:nvSpPr>
          <p:spPr>
            <a:xfrm rot="5400000">
              <a:off x="51609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25"/>
          <p:cNvCxnSpPr/>
          <p:nvPr/>
        </p:nvCxnSpPr>
        <p:spPr>
          <a:xfrm>
            <a:off x="401400" y="257825"/>
            <a:ext cx="363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5"/>
          <p:cNvSpPr/>
          <p:nvPr/>
        </p:nvSpPr>
        <p:spPr>
          <a:xfrm rot="5400000">
            <a:off x="4217049" y="-316735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6522076" y="-581089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7859406" y="-316616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251775" y="-423504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25000" y="3850000"/>
            <a:ext cx="43836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33700" y="2050213"/>
            <a:ext cx="3774900" cy="162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1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8938772">
            <a:off x="4091915" y="4655564"/>
            <a:ext cx="812169" cy="638261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433389" y="4717736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85940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25177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-24700" y="4870875"/>
            <a:ext cx="381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15426"/>
            <a:ext cx="77040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5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5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923250" y="2957300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715375" y="2957300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715375" y="24598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23250" y="24598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 flipH="1">
            <a:off x="5643899" y="0"/>
            <a:ext cx="3500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1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 idx="2" hasCustomPrompt="1"/>
          </p:nvPr>
        </p:nvSpPr>
        <p:spPr>
          <a:xfrm>
            <a:off x="825275" y="1391550"/>
            <a:ext cx="731400" cy="6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3" hasCustomPrompt="1"/>
          </p:nvPr>
        </p:nvSpPr>
        <p:spPr>
          <a:xfrm>
            <a:off x="3341127" y="1391551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 idx="4" hasCustomPrompt="1"/>
          </p:nvPr>
        </p:nvSpPr>
        <p:spPr>
          <a:xfrm>
            <a:off x="6237327" y="1391551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322907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5"/>
          </p:nvPr>
        </p:nvSpPr>
        <p:spPr>
          <a:xfrm>
            <a:off x="71322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6"/>
          </p:nvPr>
        </p:nvSpPr>
        <p:spPr>
          <a:xfrm>
            <a:off x="612527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 idx="7" hasCustomPrompt="1"/>
          </p:nvPr>
        </p:nvSpPr>
        <p:spPr>
          <a:xfrm>
            <a:off x="825275" y="2823000"/>
            <a:ext cx="731400" cy="6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idx="8" hasCustomPrompt="1"/>
          </p:nvPr>
        </p:nvSpPr>
        <p:spPr>
          <a:xfrm>
            <a:off x="3341136" y="2823008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idx="9" hasCustomPrompt="1"/>
          </p:nvPr>
        </p:nvSpPr>
        <p:spPr>
          <a:xfrm>
            <a:off x="6237336" y="2823008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3"/>
          </p:nvPr>
        </p:nvSpPr>
        <p:spPr>
          <a:xfrm>
            <a:off x="322907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4"/>
          </p:nvPr>
        </p:nvSpPr>
        <p:spPr>
          <a:xfrm>
            <a:off x="71322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5"/>
          </p:nvPr>
        </p:nvSpPr>
        <p:spPr>
          <a:xfrm>
            <a:off x="612527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3"/>
          <p:cNvCxnSpPr/>
          <p:nvPr/>
        </p:nvCxnSpPr>
        <p:spPr>
          <a:xfrm>
            <a:off x="401400" y="257825"/>
            <a:ext cx="44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3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2373" y="448050"/>
            <a:ext cx="7708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4"/>
          <p:cNvCxnSpPr/>
          <p:nvPr/>
        </p:nvCxnSpPr>
        <p:spPr>
          <a:xfrm>
            <a:off x="401400" y="257825"/>
            <a:ext cx="37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4"/>
          <p:cNvSpPr/>
          <p:nvPr/>
        </p:nvSpPr>
        <p:spPr>
          <a:xfrm>
            <a:off x="9016788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9016788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9016788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9016788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2373" y="448050"/>
            <a:ext cx="7708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ctrTitle"/>
          </p:nvPr>
        </p:nvSpPr>
        <p:spPr>
          <a:xfrm>
            <a:off x="638492" y="288966"/>
            <a:ext cx="7489282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Aurora" panose="02040603050506020204" pitchFamily="18" charset="0"/>
              </a:rPr>
              <a:t>ĐỒ ÁN TỐT NGHIỆP</a:t>
            </a:r>
            <a:endParaRPr>
              <a:latin typeface="UTM Aurora" panose="02040603050506020204" pitchFamily="18" charset="0"/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2656298" y="26129"/>
            <a:ext cx="3831404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+mj-lt"/>
              </a:rPr>
              <a:t>ĐẠI HỌC CÔNG NGHIỆP HÀ NỘI</a:t>
            </a:r>
            <a:endParaRPr sz="1800" b="1">
              <a:solidFill>
                <a:srgbClr val="0070C0"/>
              </a:solidFill>
              <a:latin typeface="+mj-lt"/>
              <a:sym typeface="Gantari SemiBold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69003" y="1756501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3808707">
            <a:off x="7517937" y="590239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11433451">
            <a:off x="200715" y="396582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029737" y="2529500"/>
            <a:ext cx="1914890" cy="1315653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472;p1">
            <a:extLst>
              <a:ext uri="{FF2B5EF4-FFF2-40B4-BE49-F238E27FC236}">
                <a16:creationId xmlns:a16="http://schemas.microsoft.com/office/drawing/2014/main" id="{09D0D605-A100-44B8-B80A-C55636AAC5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98" y="155736"/>
            <a:ext cx="880846" cy="8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B8F07E55-2150-42BA-A592-C6BA8041E4FA}"/>
              </a:ext>
            </a:extLst>
          </p:cNvPr>
          <p:cNvSpPr txBox="1">
            <a:spLocks/>
          </p:cNvSpPr>
          <p:nvPr/>
        </p:nvSpPr>
        <p:spPr>
          <a:xfrm>
            <a:off x="2208931" y="288966"/>
            <a:ext cx="398074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GB" sz="1600">
                <a:latin typeface="+mn-lt"/>
              </a:rPr>
              <a:t>KHOA CÔNG NGHỆ THÔNG TIN</a:t>
            </a:r>
          </a:p>
        </p:txBody>
      </p:sp>
      <p:sp>
        <p:nvSpPr>
          <p:cNvPr id="11" name="Google Shape;468;p1">
            <a:extLst>
              <a:ext uri="{FF2B5EF4-FFF2-40B4-BE49-F238E27FC236}">
                <a16:creationId xmlns:a16="http://schemas.microsoft.com/office/drawing/2014/main" id="{C0659C04-E156-47BA-A9BC-3FA6276E8E83}"/>
              </a:ext>
            </a:extLst>
          </p:cNvPr>
          <p:cNvSpPr txBox="1"/>
          <p:nvPr/>
        </p:nvSpPr>
        <p:spPr>
          <a:xfrm>
            <a:off x="1037404" y="2622425"/>
            <a:ext cx="849786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GVHD			: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Ths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Thế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err="1">
                <a:solidFill>
                  <a:schemeClr val="dk1"/>
                </a:solidFill>
              </a:rPr>
              <a:t>Sinh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viên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thực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hiện</a:t>
            </a:r>
            <a:r>
              <a:rPr lang="en-US" sz="1600" b="1">
                <a:solidFill>
                  <a:schemeClr val="dk1"/>
                </a:solidFill>
              </a:rPr>
              <a:t>	: </a:t>
            </a:r>
            <a:r>
              <a:rPr lang="en-US" sz="1600" b="1" err="1">
                <a:solidFill>
                  <a:schemeClr val="dk1"/>
                </a:solidFill>
              </a:rPr>
              <a:t>Phùng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Văn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Công</a:t>
            </a:r>
            <a:endParaRPr lang="en-US" sz="1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600" b="1" err="1">
                <a:solidFill>
                  <a:schemeClr val="dk1"/>
                </a:solidFill>
              </a:rPr>
              <a:t>ã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sinh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viên</a:t>
            </a:r>
            <a:r>
              <a:rPr lang="en-US" sz="1600" b="1">
                <a:solidFill>
                  <a:schemeClr val="dk1"/>
                </a:solidFill>
              </a:rPr>
              <a:t>		: 2020601645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69;p1">
            <a:extLst>
              <a:ext uri="{FF2B5EF4-FFF2-40B4-BE49-F238E27FC236}">
                <a16:creationId xmlns:a16="http://schemas.microsoft.com/office/drawing/2014/main" id="{1B37C4BA-7D83-4CA7-A0C1-C09341F3E771}"/>
              </a:ext>
            </a:extLst>
          </p:cNvPr>
          <p:cNvSpPr txBox="1"/>
          <p:nvPr/>
        </p:nvSpPr>
        <p:spPr>
          <a:xfrm>
            <a:off x="2658534" y="4285846"/>
            <a:ext cx="4457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24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2024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465;p1">
            <a:extLst>
              <a:ext uri="{FF2B5EF4-FFF2-40B4-BE49-F238E27FC236}">
                <a16:creationId xmlns:a16="http://schemas.microsoft.com/office/drawing/2014/main" id="{52DF2B4C-05B6-4C0D-8BD1-B9C0399B2BC1}"/>
              </a:ext>
            </a:extLst>
          </p:cNvPr>
          <p:cNvSpPr txBox="1">
            <a:spLocks/>
          </p:cNvSpPr>
          <p:nvPr/>
        </p:nvSpPr>
        <p:spPr>
          <a:xfrm>
            <a:off x="6406425" y="433746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97465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499541" y="2929203"/>
            <a:ext cx="4383600" cy="1599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PHÂN TÍCH </a:t>
            </a: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THIẾT KẾ HỆ THỐNG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499541" y="947550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8" name="Google Shape;308;p33"/>
          <p:cNvGrpSpPr/>
          <p:nvPr/>
        </p:nvGrpSpPr>
        <p:grpSpPr>
          <a:xfrm>
            <a:off x="5654140" y="121321"/>
            <a:ext cx="1465702" cy="836356"/>
            <a:chOff x="5244152" y="3799096"/>
            <a:chExt cx="1465702" cy="836356"/>
          </a:xfrm>
        </p:grpSpPr>
        <p:sp>
          <p:nvSpPr>
            <p:cNvPr id="309" name="Google Shape;309;p33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7386918" y="12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person standing on a computer&#10;&#10;Description automatically generated">
            <a:extLst>
              <a:ext uri="{FF2B5EF4-FFF2-40B4-BE49-F238E27FC236}">
                <a16:creationId xmlns:a16="http://schemas.microsoft.com/office/drawing/2014/main" id="{3FBF72DF-BEA9-4039-A5E5-93B3DBA9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0" t="20807" r="2748"/>
          <a:stretch/>
        </p:blipFill>
        <p:spPr>
          <a:xfrm>
            <a:off x="-274320" y="0"/>
            <a:ext cx="5277779" cy="5143500"/>
          </a:xfrm>
          <a:prstGeom prst="rect">
            <a:avLst/>
          </a:prstGeom>
        </p:spPr>
      </p:pic>
      <p:sp>
        <p:nvSpPr>
          <p:cNvPr id="312" name="Google Shape;312;p33"/>
          <p:cNvSpPr/>
          <p:nvPr/>
        </p:nvSpPr>
        <p:spPr>
          <a:xfrm>
            <a:off x="4408029" y="179120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80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9"/>
          <p:cNvSpPr txBox="1">
            <a:spLocks noGrp="1"/>
          </p:cNvSpPr>
          <p:nvPr>
            <p:ph type="title"/>
          </p:nvPr>
        </p:nvSpPr>
        <p:spPr>
          <a:xfrm>
            <a:off x="322746" y="253217"/>
            <a:ext cx="7708500" cy="63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BIỂU ĐỒ USE CASE TỔNG QUÁT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127188" y="4252008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 rot="15787417">
            <a:off x="7995212" y="384262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 rot="6604933">
            <a:off x="8639251" y="-39170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7379618A-4298-4A89-8D15-F6CDDE9D8D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88" y="100766"/>
            <a:ext cx="3666748" cy="47895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816;p13">
            <a:extLst>
              <a:ext uri="{FF2B5EF4-FFF2-40B4-BE49-F238E27FC236}">
                <a16:creationId xmlns:a16="http://schemas.microsoft.com/office/drawing/2014/main" id="{3C8A3244-C0CC-4B09-9B1A-80D7BB785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48363"/>
              </p:ext>
            </p:extLst>
          </p:nvPr>
        </p:nvGraphicFramePr>
        <p:xfrm>
          <a:off x="634797" y="1278034"/>
          <a:ext cx="3941826" cy="2837414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9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Tên Actor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Chức năng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Quản trị viên</a:t>
                      </a:r>
                      <a:endParaRPr sz="1300" u="none" strike="noStrike" cap="none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 dirty="0" err="1"/>
                        <a:t>Là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người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toàn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quyền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tương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tác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với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hệ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thống</a:t>
                      </a:r>
                      <a:r>
                        <a:rPr lang="en-US" sz="1300" u="none" strike="noStrike" cap="none" dirty="0"/>
                        <a:t>,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quyền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điều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khiển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cũng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như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kiểm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soát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mọi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hoạt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động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của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hệ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thống</a:t>
                      </a:r>
                      <a:r>
                        <a:rPr lang="en-US" sz="1300" u="none" strike="noStrike" cap="none"/>
                        <a:t>.</a:t>
                      </a: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2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Khách hàng</a:t>
                      </a:r>
                      <a:endParaRPr sz="1300" u="none" strike="noStrike" cap="none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 dirty="0" err="1"/>
                        <a:t>Người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dùng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là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đối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tượng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thể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thực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hiện</a:t>
                      </a:r>
                      <a:r>
                        <a:rPr lang="en-US" sz="1300" u="none" strike="noStrike" cap="none"/>
                        <a:t> thao tác như: </a:t>
                      </a:r>
                      <a:r>
                        <a:rPr lang="en-US" sz="1300" u="none" strike="noStrike" cap="none" dirty="0" err="1"/>
                        <a:t>đăng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nhập</a:t>
                      </a:r>
                      <a:r>
                        <a:rPr lang="en-US" sz="1300" u="none" strike="noStrike" cap="none" dirty="0"/>
                        <a:t>, </a:t>
                      </a:r>
                      <a:r>
                        <a:rPr lang="en-US" sz="1300" u="none" strike="noStrike" cap="none" dirty="0" err="1"/>
                        <a:t>đăng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ký</a:t>
                      </a:r>
                      <a:r>
                        <a:rPr lang="en-US" sz="1300" u="none" strike="noStrike" cap="none"/>
                        <a:t>, xem trang chủ, mua hàng,…</a:t>
                      </a:r>
                      <a:endParaRPr sz="1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40"/>
          <p:cNvGrpSpPr/>
          <p:nvPr/>
        </p:nvGrpSpPr>
        <p:grpSpPr>
          <a:xfrm>
            <a:off x="4109626" y="1658355"/>
            <a:ext cx="1047847" cy="1047846"/>
            <a:chOff x="2397250" y="3240650"/>
            <a:chExt cx="297650" cy="297675"/>
          </a:xfrm>
        </p:grpSpPr>
        <p:sp>
          <p:nvSpPr>
            <p:cNvPr id="439" name="Google Shape;439;p40"/>
            <p:cNvSpPr/>
            <p:nvPr/>
          </p:nvSpPr>
          <p:spPr>
            <a:xfrm>
              <a:off x="2433250" y="3276625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3239" y="721"/>
                  </a:moveTo>
                  <a:cubicBezTo>
                    <a:pt x="4627" y="721"/>
                    <a:pt x="5759" y="1850"/>
                    <a:pt x="5759" y="3240"/>
                  </a:cubicBezTo>
                  <a:cubicBezTo>
                    <a:pt x="5759" y="4630"/>
                    <a:pt x="4627" y="5760"/>
                    <a:pt x="3239" y="5760"/>
                  </a:cubicBezTo>
                  <a:cubicBezTo>
                    <a:pt x="1850" y="5760"/>
                    <a:pt x="719" y="4630"/>
                    <a:pt x="719" y="3240"/>
                  </a:cubicBezTo>
                  <a:cubicBezTo>
                    <a:pt x="719" y="1850"/>
                    <a:pt x="1849" y="721"/>
                    <a:pt x="3239" y="721"/>
                  </a:cubicBezTo>
                  <a:close/>
                  <a:moveTo>
                    <a:pt x="3239" y="0"/>
                  </a:moveTo>
                  <a:cubicBezTo>
                    <a:pt x="1453" y="0"/>
                    <a:pt x="0" y="1453"/>
                    <a:pt x="0" y="3239"/>
                  </a:cubicBezTo>
                  <a:cubicBezTo>
                    <a:pt x="0" y="5024"/>
                    <a:pt x="1453" y="6477"/>
                    <a:pt x="3239" y="6477"/>
                  </a:cubicBezTo>
                  <a:cubicBezTo>
                    <a:pt x="5024" y="6477"/>
                    <a:pt x="6477" y="5024"/>
                    <a:pt x="6477" y="3239"/>
                  </a:cubicBezTo>
                  <a:cubicBezTo>
                    <a:pt x="6477" y="1453"/>
                    <a:pt x="5024" y="0"/>
                    <a:pt x="3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2482375" y="3312625"/>
              <a:ext cx="76800" cy="76800"/>
            </a:xfrm>
            <a:custGeom>
              <a:avLst/>
              <a:gdLst/>
              <a:ahLst/>
              <a:cxnLst/>
              <a:rect l="l" t="t" r="r" b="b"/>
              <a:pathLst>
                <a:path w="3072" h="3072" extrusionOk="0">
                  <a:moveTo>
                    <a:pt x="1274" y="1"/>
                  </a:moveTo>
                  <a:cubicBezTo>
                    <a:pt x="792" y="1"/>
                    <a:pt x="341" y="187"/>
                    <a:pt x="0" y="528"/>
                  </a:cubicBezTo>
                  <a:lnTo>
                    <a:pt x="509" y="1037"/>
                  </a:lnTo>
                  <a:cubicBezTo>
                    <a:pt x="720" y="826"/>
                    <a:pt x="997" y="720"/>
                    <a:pt x="1273" y="720"/>
                  </a:cubicBezTo>
                  <a:cubicBezTo>
                    <a:pt x="1550" y="720"/>
                    <a:pt x="1826" y="826"/>
                    <a:pt x="2036" y="1037"/>
                  </a:cubicBezTo>
                  <a:cubicBezTo>
                    <a:pt x="2457" y="1458"/>
                    <a:pt x="2457" y="2143"/>
                    <a:pt x="2036" y="2563"/>
                  </a:cubicBezTo>
                  <a:lnTo>
                    <a:pt x="2545" y="3072"/>
                  </a:lnTo>
                  <a:cubicBezTo>
                    <a:pt x="2885" y="2733"/>
                    <a:pt x="3071" y="2280"/>
                    <a:pt x="3071" y="1799"/>
                  </a:cubicBezTo>
                  <a:cubicBezTo>
                    <a:pt x="3071" y="1317"/>
                    <a:pt x="2885" y="868"/>
                    <a:pt x="2547" y="528"/>
                  </a:cubicBezTo>
                  <a:cubicBezTo>
                    <a:pt x="2207" y="187"/>
                    <a:pt x="1755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2397250" y="3240650"/>
              <a:ext cx="297650" cy="297675"/>
            </a:xfrm>
            <a:custGeom>
              <a:avLst/>
              <a:gdLst/>
              <a:ahLst/>
              <a:cxnLst/>
              <a:rect l="l" t="t" r="r" b="b"/>
              <a:pathLst>
                <a:path w="11906" h="11907" extrusionOk="0">
                  <a:moveTo>
                    <a:pt x="4678" y="721"/>
                  </a:moveTo>
                  <a:cubicBezTo>
                    <a:pt x="6862" y="721"/>
                    <a:pt x="8637" y="2498"/>
                    <a:pt x="8637" y="4679"/>
                  </a:cubicBezTo>
                  <a:cubicBezTo>
                    <a:pt x="8637" y="5507"/>
                    <a:pt x="8383" y="6298"/>
                    <a:pt x="7904" y="6971"/>
                  </a:cubicBezTo>
                  <a:lnTo>
                    <a:pt x="7727" y="7220"/>
                  </a:lnTo>
                  <a:lnTo>
                    <a:pt x="10888" y="10379"/>
                  </a:lnTo>
                  <a:lnTo>
                    <a:pt x="10379" y="10888"/>
                  </a:lnTo>
                  <a:lnTo>
                    <a:pt x="7218" y="7729"/>
                  </a:lnTo>
                  <a:lnTo>
                    <a:pt x="6970" y="7905"/>
                  </a:lnTo>
                  <a:cubicBezTo>
                    <a:pt x="6298" y="8384"/>
                    <a:pt x="5505" y="8638"/>
                    <a:pt x="4678" y="8638"/>
                  </a:cubicBezTo>
                  <a:cubicBezTo>
                    <a:pt x="2495" y="8638"/>
                    <a:pt x="720" y="6862"/>
                    <a:pt x="720" y="4679"/>
                  </a:cubicBezTo>
                  <a:cubicBezTo>
                    <a:pt x="720" y="2498"/>
                    <a:pt x="2496" y="721"/>
                    <a:pt x="4678" y="721"/>
                  </a:cubicBezTo>
                  <a:close/>
                  <a:moveTo>
                    <a:pt x="4679" y="0"/>
                  </a:moveTo>
                  <a:cubicBezTo>
                    <a:pt x="2099" y="0"/>
                    <a:pt x="0" y="2099"/>
                    <a:pt x="0" y="4679"/>
                  </a:cubicBezTo>
                  <a:cubicBezTo>
                    <a:pt x="0" y="7260"/>
                    <a:pt x="2099" y="9358"/>
                    <a:pt x="4679" y="9358"/>
                  </a:cubicBezTo>
                  <a:cubicBezTo>
                    <a:pt x="5553" y="9358"/>
                    <a:pt x="6396" y="9119"/>
                    <a:pt x="7134" y="8661"/>
                  </a:cubicBezTo>
                  <a:lnTo>
                    <a:pt x="10379" y="11907"/>
                  </a:lnTo>
                  <a:lnTo>
                    <a:pt x="11905" y="10379"/>
                  </a:lnTo>
                  <a:lnTo>
                    <a:pt x="8660" y="7135"/>
                  </a:lnTo>
                  <a:cubicBezTo>
                    <a:pt x="9118" y="6396"/>
                    <a:pt x="9358" y="5554"/>
                    <a:pt x="9358" y="4679"/>
                  </a:cubicBezTo>
                  <a:cubicBezTo>
                    <a:pt x="9358" y="2099"/>
                    <a:pt x="7259" y="0"/>
                    <a:pt x="4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1417713" y="1658350"/>
            <a:ext cx="1122709" cy="1047852"/>
            <a:chOff x="2910150" y="2757000"/>
            <a:chExt cx="296950" cy="283525"/>
          </a:xfrm>
        </p:grpSpPr>
        <p:sp>
          <p:nvSpPr>
            <p:cNvPr id="443" name="Google Shape;443;p40"/>
            <p:cNvSpPr/>
            <p:nvPr/>
          </p:nvSpPr>
          <p:spPr>
            <a:xfrm>
              <a:off x="3038425" y="2988825"/>
              <a:ext cx="37900" cy="37900"/>
            </a:xfrm>
            <a:custGeom>
              <a:avLst/>
              <a:gdLst/>
              <a:ahLst/>
              <a:cxnLst/>
              <a:rect l="l" t="t" r="r" b="b"/>
              <a:pathLst>
                <a:path w="1516" h="1516" extrusionOk="0">
                  <a:moveTo>
                    <a:pt x="907" y="1"/>
                  </a:moveTo>
                  <a:cubicBezTo>
                    <a:pt x="679" y="366"/>
                    <a:pt x="365" y="679"/>
                    <a:pt x="1" y="907"/>
                  </a:cubicBezTo>
                  <a:lnTo>
                    <a:pt x="385" y="1516"/>
                  </a:lnTo>
                  <a:cubicBezTo>
                    <a:pt x="839" y="1230"/>
                    <a:pt x="1230" y="840"/>
                    <a:pt x="1516" y="385"/>
                  </a:cubicBezTo>
                  <a:lnTo>
                    <a:pt x="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980150" y="3020725"/>
              <a:ext cx="40025" cy="19800"/>
            </a:xfrm>
            <a:custGeom>
              <a:avLst/>
              <a:gdLst/>
              <a:ahLst/>
              <a:cxnLst/>
              <a:rect l="l" t="t" r="r" b="b"/>
              <a:pathLst>
                <a:path w="1601" h="792" extrusionOk="0">
                  <a:moveTo>
                    <a:pt x="160" y="1"/>
                  </a:moveTo>
                  <a:lnTo>
                    <a:pt x="1" y="702"/>
                  </a:lnTo>
                  <a:cubicBezTo>
                    <a:pt x="261" y="762"/>
                    <a:pt x="531" y="791"/>
                    <a:pt x="800" y="791"/>
                  </a:cubicBezTo>
                  <a:cubicBezTo>
                    <a:pt x="1069" y="791"/>
                    <a:pt x="1338" y="762"/>
                    <a:pt x="1600" y="702"/>
                  </a:cubicBezTo>
                  <a:lnTo>
                    <a:pt x="1440" y="1"/>
                  </a:lnTo>
                  <a:cubicBezTo>
                    <a:pt x="1231" y="48"/>
                    <a:pt x="1016" y="72"/>
                    <a:pt x="800" y="72"/>
                  </a:cubicBezTo>
                  <a:cubicBezTo>
                    <a:pt x="585" y="72"/>
                    <a:pt x="369" y="48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2923950" y="2988825"/>
              <a:ext cx="37875" cy="37900"/>
            </a:xfrm>
            <a:custGeom>
              <a:avLst/>
              <a:gdLst/>
              <a:ahLst/>
              <a:cxnLst/>
              <a:rect l="l" t="t" r="r" b="b"/>
              <a:pathLst>
                <a:path w="1515" h="1516" extrusionOk="0">
                  <a:moveTo>
                    <a:pt x="610" y="1"/>
                  </a:moveTo>
                  <a:lnTo>
                    <a:pt x="0" y="385"/>
                  </a:lnTo>
                  <a:cubicBezTo>
                    <a:pt x="287" y="839"/>
                    <a:pt x="677" y="1230"/>
                    <a:pt x="1132" y="1516"/>
                  </a:cubicBezTo>
                  <a:lnTo>
                    <a:pt x="1515" y="907"/>
                  </a:lnTo>
                  <a:cubicBezTo>
                    <a:pt x="1152" y="679"/>
                    <a:pt x="839" y="366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2910150" y="2930550"/>
              <a:ext cx="19825" cy="40025"/>
            </a:xfrm>
            <a:custGeom>
              <a:avLst/>
              <a:gdLst/>
              <a:ahLst/>
              <a:cxnLst/>
              <a:rect l="l" t="t" r="r" b="b"/>
              <a:pathLst>
                <a:path w="793" h="1601" extrusionOk="0">
                  <a:moveTo>
                    <a:pt x="90" y="1"/>
                  </a:moveTo>
                  <a:cubicBezTo>
                    <a:pt x="31" y="261"/>
                    <a:pt x="1" y="531"/>
                    <a:pt x="1" y="800"/>
                  </a:cubicBezTo>
                  <a:cubicBezTo>
                    <a:pt x="1" y="1069"/>
                    <a:pt x="31" y="1338"/>
                    <a:pt x="90" y="1600"/>
                  </a:cubicBezTo>
                  <a:lnTo>
                    <a:pt x="792" y="1440"/>
                  </a:lnTo>
                  <a:cubicBezTo>
                    <a:pt x="745" y="1232"/>
                    <a:pt x="721" y="1016"/>
                    <a:pt x="721" y="800"/>
                  </a:cubicBezTo>
                  <a:cubicBezTo>
                    <a:pt x="721" y="584"/>
                    <a:pt x="746" y="369"/>
                    <a:pt x="792" y="160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2924000" y="2874375"/>
              <a:ext cx="37900" cy="37875"/>
            </a:xfrm>
            <a:custGeom>
              <a:avLst/>
              <a:gdLst/>
              <a:ahLst/>
              <a:cxnLst/>
              <a:rect l="l" t="t" r="r" b="b"/>
              <a:pathLst>
                <a:path w="1516" h="1515" extrusionOk="0">
                  <a:moveTo>
                    <a:pt x="1131" y="0"/>
                  </a:moveTo>
                  <a:cubicBezTo>
                    <a:pt x="676" y="287"/>
                    <a:pt x="286" y="677"/>
                    <a:pt x="0" y="1131"/>
                  </a:cubicBezTo>
                  <a:lnTo>
                    <a:pt x="609" y="1515"/>
                  </a:lnTo>
                  <a:cubicBezTo>
                    <a:pt x="838" y="1151"/>
                    <a:pt x="1151" y="838"/>
                    <a:pt x="1515" y="609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2980125" y="2757000"/>
              <a:ext cx="226975" cy="225200"/>
            </a:xfrm>
            <a:custGeom>
              <a:avLst/>
              <a:gdLst/>
              <a:ahLst/>
              <a:cxnLst/>
              <a:rect l="l" t="t" r="r" b="b"/>
              <a:pathLst>
                <a:path w="9079" h="9008" extrusionOk="0">
                  <a:moveTo>
                    <a:pt x="1914" y="1449"/>
                  </a:moveTo>
                  <a:lnTo>
                    <a:pt x="6097" y="3709"/>
                  </a:lnTo>
                  <a:lnTo>
                    <a:pt x="2359" y="2992"/>
                  </a:lnTo>
                  <a:lnTo>
                    <a:pt x="1914" y="1449"/>
                  </a:lnTo>
                  <a:close/>
                  <a:moveTo>
                    <a:pt x="2183" y="3691"/>
                  </a:moveTo>
                  <a:lnTo>
                    <a:pt x="6414" y="4502"/>
                  </a:lnTo>
                  <a:lnTo>
                    <a:pt x="2183" y="5314"/>
                  </a:lnTo>
                  <a:lnTo>
                    <a:pt x="1297" y="4502"/>
                  </a:lnTo>
                  <a:lnTo>
                    <a:pt x="2183" y="3691"/>
                  </a:lnTo>
                  <a:close/>
                  <a:moveTo>
                    <a:pt x="6097" y="5298"/>
                  </a:moveTo>
                  <a:lnTo>
                    <a:pt x="1914" y="7558"/>
                  </a:lnTo>
                  <a:lnTo>
                    <a:pt x="2359" y="6015"/>
                  </a:lnTo>
                  <a:lnTo>
                    <a:pt x="6097" y="5298"/>
                  </a:lnTo>
                  <a:close/>
                  <a:moveTo>
                    <a:pt x="747" y="1"/>
                  </a:moveTo>
                  <a:lnTo>
                    <a:pt x="1667" y="3190"/>
                  </a:lnTo>
                  <a:lnTo>
                    <a:pt x="619" y="4150"/>
                  </a:lnTo>
                  <a:cubicBezTo>
                    <a:pt x="411" y="4160"/>
                    <a:pt x="204" y="4188"/>
                    <a:pt x="1" y="4234"/>
                  </a:cubicBezTo>
                  <a:lnTo>
                    <a:pt x="160" y="4937"/>
                  </a:lnTo>
                  <a:cubicBezTo>
                    <a:pt x="314" y="4899"/>
                    <a:pt x="473" y="4877"/>
                    <a:pt x="631" y="4868"/>
                  </a:cubicBezTo>
                  <a:lnTo>
                    <a:pt x="1667" y="5818"/>
                  </a:lnTo>
                  <a:lnTo>
                    <a:pt x="747" y="9008"/>
                  </a:lnTo>
                  <a:lnTo>
                    <a:pt x="9079" y="4504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442567" y="271957"/>
            <a:ext cx="540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BIỂU ĐỒ LỚP PHÂN TÍCH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8331813" y="19573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7370028" y="391188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6263750" y="52552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9B7554-091E-41D1-903B-70132E9F1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86" y="949036"/>
            <a:ext cx="5131265" cy="397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F57035-131E-430D-A319-8A0F217FA6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7" y="697652"/>
            <a:ext cx="4838533" cy="43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88;p47">
            <a:extLst>
              <a:ext uri="{FF2B5EF4-FFF2-40B4-BE49-F238E27FC236}">
                <a16:creationId xmlns:a16="http://schemas.microsoft.com/office/drawing/2014/main" id="{C83D82AB-8CBB-41A5-AA8A-7B55D3B6E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240" y="49357"/>
            <a:ext cx="3374724" cy="648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TM Swiss 721 Black Condensed" panose="02000500000000000000" pitchFamily="2" charset="0"/>
              </a:rPr>
              <a:t>CƠ SỞ DỮ LIỆU</a:t>
            </a:r>
            <a:endParaRPr>
              <a:solidFill>
                <a:schemeClr val="dk1"/>
              </a:solidFill>
              <a:latin typeface="UTM Swiss 721 Black Condensed" panose="020005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BA7105-BE66-4B3A-805B-9E91410132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56960" y="3230879"/>
            <a:ext cx="2913546" cy="1691881"/>
          </a:xfrm>
          <a:prstGeom prst="rect">
            <a:avLst/>
          </a:prstGeom>
        </p:spPr>
      </p:pic>
      <p:sp>
        <p:nvSpPr>
          <p:cNvPr id="37" name="Google Shape;305;p33">
            <a:extLst>
              <a:ext uri="{FF2B5EF4-FFF2-40B4-BE49-F238E27FC236}">
                <a16:creationId xmlns:a16="http://schemas.microsoft.com/office/drawing/2014/main" id="{24DFFFFF-FFA2-4C97-AB53-875F46C5FDA2}"/>
              </a:ext>
            </a:extLst>
          </p:cNvPr>
          <p:cNvSpPr txBox="1">
            <a:spLocks/>
          </p:cNvSpPr>
          <p:nvPr/>
        </p:nvSpPr>
        <p:spPr>
          <a:xfrm>
            <a:off x="4639733" y="3691467"/>
            <a:ext cx="1606471" cy="87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2400">
                <a:solidFill>
                  <a:srgbClr val="0070C0"/>
                </a:solidFill>
              </a:rPr>
              <a:t>Thành viên</a:t>
            </a:r>
            <a:endParaRPr lang="vi-VN" sz="2400">
              <a:solidFill>
                <a:srgbClr val="0070C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B60954-E634-4A45-AE6A-A649E28A30D7}"/>
              </a:ext>
            </a:extLst>
          </p:cNvPr>
          <p:cNvPicPr/>
          <p:nvPr/>
        </p:nvPicPr>
        <p:blipFill rotWithShape="1">
          <a:blip r:embed="rId5"/>
          <a:srcRect l="859"/>
          <a:stretch/>
        </p:blipFill>
        <p:spPr bwMode="auto">
          <a:xfrm>
            <a:off x="5231491" y="697653"/>
            <a:ext cx="2913546" cy="1691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Google Shape;305;p33">
            <a:extLst>
              <a:ext uri="{FF2B5EF4-FFF2-40B4-BE49-F238E27FC236}">
                <a16:creationId xmlns:a16="http://schemas.microsoft.com/office/drawing/2014/main" id="{3C099E25-0ACA-4B52-848D-A39641DD2174}"/>
              </a:ext>
            </a:extLst>
          </p:cNvPr>
          <p:cNvSpPr txBox="1">
            <a:spLocks/>
          </p:cNvSpPr>
          <p:nvPr/>
        </p:nvSpPr>
        <p:spPr>
          <a:xfrm>
            <a:off x="8092524" y="1266958"/>
            <a:ext cx="1606471" cy="87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Khách hàng</a:t>
            </a:r>
            <a:endParaRPr lang="vi-VN" sz="2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6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80F91-DDFF-4B14-9B5E-D09B0FB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07" y="0"/>
            <a:ext cx="6003529" cy="5143500"/>
          </a:xfrm>
          <a:prstGeom prst="rect">
            <a:avLst/>
          </a:prstGeom>
        </p:spPr>
      </p:pic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-124692" y="2325248"/>
            <a:ext cx="3160192" cy="1196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DEMO</a:t>
            </a: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 CHƯƠNG TRÌNH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-1" y="486210"/>
            <a:ext cx="2653639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22;p43">
            <a:extLst>
              <a:ext uri="{FF2B5EF4-FFF2-40B4-BE49-F238E27FC236}">
                <a16:creationId xmlns:a16="http://schemas.microsoft.com/office/drawing/2014/main" id="{9EF7D6FF-1BB8-4775-B22E-824F2C2AD4F2}"/>
              </a:ext>
            </a:extLst>
          </p:cNvPr>
          <p:cNvSpPr/>
          <p:nvPr/>
        </p:nvSpPr>
        <p:spPr>
          <a:xfrm>
            <a:off x="6505216" y="27212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23;p43">
            <a:extLst>
              <a:ext uri="{FF2B5EF4-FFF2-40B4-BE49-F238E27FC236}">
                <a16:creationId xmlns:a16="http://schemas.microsoft.com/office/drawing/2014/main" id="{2D707409-B3D8-4FF3-B4F8-29712D5EF60E}"/>
              </a:ext>
            </a:extLst>
          </p:cNvPr>
          <p:cNvSpPr/>
          <p:nvPr/>
        </p:nvSpPr>
        <p:spPr>
          <a:xfrm rot="3808707">
            <a:off x="7641612" y="55064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4;p43">
            <a:extLst>
              <a:ext uri="{FF2B5EF4-FFF2-40B4-BE49-F238E27FC236}">
                <a16:creationId xmlns:a16="http://schemas.microsoft.com/office/drawing/2014/main" id="{F1233B31-FE7B-4F61-AE64-E5D1A9FF8B3C}"/>
              </a:ext>
            </a:extLst>
          </p:cNvPr>
          <p:cNvSpPr/>
          <p:nvPr/>
        </p:nvSpPr>
        <p:spPr>
          <a:xfrm rot="19848940">
            <a:off x="4171510" y="-19272"/>
            <a:ext cx="1914842" cy="1315620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6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401400" y="3196958"/>
            <a:ext cx="4108200" cy="1368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Centur" panose="02040603050506020204" pitchFamily="18" charset="0"/>
              </a:rPr>
              <a:t>Giao diện trang bán hàng</a:t>
            </a:r>
            <a:endParaRPr>
              <a:latin typeface="UTM Centur" panose="02040603050506020204" pitchFamily="18" charset="0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3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5086900" y="4885675"/>
            <a:ext cx="3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A1024-D829-4D7B-A46F-6ECAD8C56004}"/>
              </a:ext>
            </a:extLst>
          </p:cNvPr>
          <p:cNvPicPr/>
          <p:nvPr/>
        </p:nvPicPr>
        <p:blipFill rotWithShape="1">
          <a:blip r:embed="rId3"/>
          <a:srcRect l="17723" t="10417" r="18061"/>
          <a:stretch/>
        </p:blipFill>
        <p:spPr>
          <a:xfrm>
            <a:off x="318346" y="345162"/>
            <a:ext cx="4253653" cy="2817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CB39F-B6C7-4E6C-8C11-B3292BE03E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6878" y="345162"/>
            <a:ext cx="3708315" cy="4486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3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5086900" y="4885675"/>
            <a:ext cx="3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4A0C8F-08BA-4E6F-89C4-049EC5DC76E6}"/>
              </a:ext>
            </a:extLst>
          </p:cNvPr>
          <p:cNvPicPr/>
          <p:nvPr/>
        </p:nvPicPr>
        <p:blipFill rotWithShape="1">
          <a:blip r:embed="rId3"/>
          <a:srcRect l="17995" t="9983" r="21302" b="9424"/>
          <a:stretch/>
        </p:blipFill>
        <p:spPr bwMode="auto">
          <a:xfrm>
            <a:off x="4572000" y="257824"/>
            <a:ext cx="3813389" cy="2228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809BD-717D-4A9E-B81F-E2E38549EB71}"/>
              </a:ext>
            </a:extLst>
          </p:cNvPr>
          <p:cNvPicPr/>
          <p:nvPr/>
        </p:nvPicPr>
        <p:blipFill rotWithShape="1">
          <a:blip r:embed="rId4"/>
          <a:srcRect l="14311" r="17346"/>
          <a:stretch/>
        </p:blipFill>
        <p:spPr>
          <a:xfrm>
            <a:off x="401400" y="1649412"/>
            <a:ext cx="3813388" cy="2657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8FAB9-4E11-4069-BAD7-EBE9499B5730}"/>
              </a:ext>
            </a:extLst>
          </p:cNvPr>
          <p:cNvPicPr/>
          <p:nvPr/>
        </p:nvPicPr>
        <p:blipFill rotWithShape="1">
          <a:blip r:embed="rId5"/>
          <a:srcRect l="15282" t="15727" r="16374"/>
          <a:stretch/>
        </p:blipFill>
        <p:spPr>
          <a:xfrm>
            <a:off x="4572000" y="2571544"/>
            <a:ext cx="3813389" cy="2526346"/>
          </a:xfrm>
          <a:prstGeom prst="rect">
            <a:avLst/>
          </a:prstGeom>
        </p:spPr>
      </p:pic>
      <p:sp>
        <p:nvSpPr>
          <p:cNvPr id="16" name="Google Shape;395;p37">
            <a:extLst>
              <a:ext uri="{FF2B5EF4-FFF2-40B4-BE49-F238E27FC236}">
                <a16:creationId xmlns:a16="http://schemas.microsoft.com/office/drawing/2014/main" id="{46C71502-0541-4C15-95DF-FEFC1A1F490E}"/>
              </a:ext>
            </a:extLst>
          </p:cNvPr>
          <p:cNvSpPr txBox="1">
            <a:spLocks/>
          </p:cNvSpPr>
          <p:nvPr/>
        </p:nvSpPr>
        <p:spPr>
          <a:xfrm>
            <a:off x="418289" y="257824"/>
            <a:ext cx="4108200" cy="136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>
                <a:latin typeface="UTM Centur" panose="02040603050506020204" pitchFamily="18" charset="0"/>
              </a:rPr>
              <a:t>Giao diện trang bán hàng</a:t>
            </a:r>
          </a:p>
        </p:txBody>
      </p:sp>
    </p:spTree>
    <p:extLst>
      <p:ext uri="{BB962C8B-B14F-4D97-AF65-F5344CB8AC3E}">
        <p14:creationId xmlns:p14="http://schemas.microsoft.com/office/powerpoint/2010/main" val="253313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9" name="Google Shape;389;p36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6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B8C6A-D92D-4B61-ADB4-750FBEBE4D54}"/>
              </a:ext>
            </a:extLst>
          </p:cNvPr>
          <p:cNvPicPr/>
          <p:nvPr/>
        </p:nvPicPr>
        <p:blipFill rotWithShape="1">
          <a:blip r:embed="rId3"/>
          <a:srcRect t="10770" r="2690"/>
          <a:stretch/>
        </p:blipFill>
        <p:spPr>
          <a:xfrm>
            <a:off x="127188" y="-5285"/>
            <a:ext cx="5237292" cy="2951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8F70C8-3C7D-487A-B9F7-B05ED761786E}"/>
              </a:ext>
            </a:extLst>
          </p:cNvPr>
          <p:cNvPicPr/>
          <p:nvPr/>
        </p:nvPicPr>
        <p:blipFill rotWithShape="1">
          <a:blip r:embed="rId4"/>
          <a:srcRect l="22097" t="9483" r="13351" b="815"/>
          <a:stretch/>
        </p:blipFill>
        <p:spPr>
          <a:xfrm>
            <a:off x="5508226" y="2052470"/>
            <a:ext cx="3601910" cy="2619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62245D-EEB3-4AA2-8D93-A9D7D2EB7482}"/>
              </a:ext>
            </a:extLst>
          </p:cNvPr>
          <p:cNvPicPr/>
          <p:nvPr/>
        </p:nvPicPr>
        <p:blipFill rotWithShape="1">
          <a:blip r:embed="rId5"/>
          <a:srcRect t="29317" r="3082"/>
          <a:stretch/>
        </p:blipFill>
        <p:spPr>
          <a:xfrm>
            <a:off x="127187" y="3058737"/>
            <a:ext cx="5237291" cy="2050725"/>
          </a:xfrm>
          <a:prstGeom prst="rect">
            <a:avLst/>
          </a:prstGeom>
        </p:spPr>
      </p:pic>
      <p:sp>
        <p:nvSpPr>
          <p:cNvPr id="21" name="Google Shape;395;p37">
            <a:extLst>
              <a:ext uri="{FF2B5EF4-FFF2-40B4-BE49-F238E27FC236}">
                <a16:creationId xmlns:a16="http://schemas.microsoft.com/office/drawing/2014/main" id="{1776AD39-DE2B-474C-924E-57189F25ECBF}"/>
              </a:ext>
            </a:extLst>
          </p:cNvPr>
          <p:cNvSpPr txBox="1">
            <a:spLocks/>
          </p:cNvSpPr>
          <p:nvPr/>
        </p:nvSpPr>
        <p:spPr>
          <a:xfrm>
            <a:off x="5432210" y="276520"/>
            <a:ext cx="3601910" cy="136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>
                <a:latin typeface="UTM Centur" panose="02040603050506020204" pitchFamily="18" charset="0"/>
              </a:rPr>
              <a:t>Giao diện trang quản trị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lk drawing of arrows&#10;&#10;Description automatically generated">
            <a:extLst>
              <a:ext uri="{FF2B5EF4-FFF2-40B4-BE49-F238E27FC236}">
                <a16:creationId xmlns:a16="http://schemas.microsoft.com/office/drawing/2014/main" id="{99E0585B-0E13-4BC0-BEB2-1A17A86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146" y="-3178"/>
            <a:ext cx="5168053" cy="5168053"/>
          </a:xfrm>
          <a:prstGeom prst="rect">
            <a:avLst/>
          </a:prstGeom>
        </p:spPr>
      </p:pic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491974" y="2898888"/>
            <a:ext cx="4383600" cy="793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HƯỚNG PHÁT TRIỂN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769232" y="1274201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22;p43">
            <a:extLst>
              <a:ext uri="{FF2B5EF4-FFF2-40B4-BE49-F238E27FC236}">
                <a16:creationId xmlns:a16="http://schemas.microsoft.com/office/drawing/2014/main" id="{9EF7D6FF-1BB8-4775-B22E-824F2C2AD4F2}"/>
              </a:ext>
            </a:extLst>
          </p:cNvPr>
          <p:cNvSpPr/>
          <p:nvPr/>
        </p:nvSpPr>
        <p:spPr>
          <a:xfrm>
            <a:off x="6505216" y="27212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23;p43">
            <a:extLst>
              <a:ext uri="{FF2B5EF4-FFF2-40B4-BE49-F238E27FC236}">
                <a16:creationId xmlns:a16="http://schemas.microsoft.com/office/drawing/2014/main" id="{2D707409-B3D8-4FF3-B4F8-29712D5EF60E}"/>
              </a:ext>
            </a:extLst>
          </p:cNvPr>
          <p:cNvSpPr/>
          <p:nvPr/>
        </p:nvSpPr>
        <p:spPr>
          <a:xfrm rot="3808707">
            <a:off x="7641612" y="55064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4;p43">
            <a:extLst>
              <a:ext uri="{FF2B5EF4-FFF2-40B4-BE49-F238E27FC236}">
                <a16:creationId xmlns:a16="http://schemas.microsoft.com/office/drawing/2014/main" id="{F1233B31-FE7B-4F61-AE64-E5D1A9FF8B3C}"/>
              </a:ext>
            </a:extLst>
          </p:cNvPr>
          <p:cNvSpPr/>
          <p:nvPr/>
        </p:nvSpPr>
        <p:spPr>
          <a:xfrm rot="19848940">
            <a:off x="4171510" y="-19272"/>
            <a:ext cx="1914842" cy="1315620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95;p50">
            <a:extLst>
              <a:ext uri="{FF2B5EF4-FFF2-40B4-BE49-F238E27FC236}">
                <a16:creationId xmlns:a16="http://schemas.microsoft.com/office/drawing/2014/main" id="{334AC01C-ADE4-4A7C-B7F3-39AD912BA4E3}"/>
              </a:ext>
            </a:extLst>
          </p:cNvPr>
          <p:cNvSpPr/>
          <p:nvPr/>
        </p:nvSpPr>
        <p:spPr>
          <a:xfrm rot="4107519">
            <a:off x="-93109" y="4393191"/>
            <a:ext cx="989020" cy="837812"/>
          </a:xfrm>
          <a:custGeom>
            <a:avLst/>
            <a:gdLst/>
            <a:ahLst/>
            <a:cxnLst/>
            <a:rect l="l" t="t" r="r" b="b"/>
            <a:pathLst>
              <a:path w="42077" h="35644" extrusionOk="0">
                <a:moveTo>
                  <a:pt x="29494" y="0"/>
                </a:moveTo>
                <a:cubicBezTo>
                  <a:pt x="29465" y="0"/>
                  <a:pt x="29435" y="1"/>
                  <a:pt x="29405" y="2"/>
                </a:cubicBezTo>
                <a:cubicBezTo>
                  <a:pt x="27129" y="60"/>
                  <a:pt x="25558" y="2274"/>
                  <a:pt x="24632" y="4352"/>
                </a:cubicBezTo>
                <a:cubicBezTo>
                  <a:pt x="22317" y="9550"/>
                  <a:pt x="21629" y="15458"/>
                  <a:pt x="22691" y="21048"/>
                </a:cubicBezTo>
                <a:cubicBezTo>
                  <a:pt x="20087" y="14207"/>
                  <a:pt x="14627" y="8504"/>
                  <a:pt x="7904" y="5606"/>
                </a:cubicBezTo>
                <a:cubicBezTo>
                  <a:pt x="6923" y="5183"/>
                  <a:pt x="5836" y="4820"/>
                  <a:pt x="4789" y="4820"/>
                </a:cubicBezTo>
                <a:cubicBezTo>
                  <a:pt x="4256" y="4820"/>
                  <a:pt x="3734" y="4914"/>
                  <a:pt x="3241" y="5141"/>
                </a:cubicBezTo>
                <a:cubicBezTo>
                  <a:pt x="1378" y="6003"/>
                  <a:pt x="783" y="8341"/>
                  <a:pt x="624" y="10387"/>
                </a:cubicBezTo>
                <a:cubicBezTo>
                  <a:pt x="0" y="18384"/>
                  <a:pt x="3240" y="26197"/>
                  <a:pt x="8094" y="32583"/>
                </a:cubicBezTo>
                <a:cubicBezTo>
                  <a:pt x="9546" y="34493"/>
                  <a:pt x="11530" y="35643"/>
                  <a:pt x="11529" y="35644"/>
                </a:cubicBezTo>
                <a:cubicBezTo>
                  <a:pt x="22122" y="31240"/>
                  <a:pt x="31484" y="27349"/>
                  <a:pt x="42077" y="22945"/>
                </a:cubicBezTo>
                <a:cubicBezTo>
                  <a:pt x="40268" y="15979"/>
                  <a:pt x="38367" y="8818"/>
                  <a:pt x="34064" y="3047"/>
                </a:cubicBezTo>
                <a:cubicBezTo>
                  <a:pt x="32929" y="1522"/>
                  <a:pt x="31385" y="0"/>
                  <a:pt x="294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5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/>
          <p:nvPr/>
        </p:nvSpPr>
        <p:spPr>
          <a:xfrm>
            <a:off x="1715375" y="1588050"/>
            <a:ext cx="25056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2566922" y="1391470"/>
            <a:ext cx="1068384" cy="1068386"/>
          </a:xfrm>
          <a:custGeom>
            <a:avLst/>
            <a:gdLst/>
            <a:ahLst/>
            <a:cxnLst/>
            <a:rect l="l" t="t" r="r" b="b"/>
            <a:pathLst>
              <a:path w="12066" h="12065" extrusionOk="0">
                <a:moveTo>
                  <a:pt x="9884" y="1333"/>
                </a:moveTo>
                <a:lnTo>
                  <a:pt x="10097" y="1970"/>
                </a:lnTo>
                <a:lnTo>
                  <a:pt x="10734" y="2182"/>
                </a:lnTo>
                <a:lnTo>
                  <a:pt x="9606" y="3309"/>
                </a:lnTo>
                <a:lnTo>
                  <a:pt x="8970" y="3097"/>
                </a:lnTo>
                <a:lnTo>
                  <a:pt x="8757" y="2460"/>
                </a:lnTo>
                <a:lnTo>
                  <a:pt x="9884" y="1333"/>
                </a:lnTo>
                <a:close/>
                <a:moveTo>
                  <a:pt x="4680" y="5586"/>
                </a:moveTo>
                <a:cubicBezTo>
                  <a:pt x="5046" y="5586"/>
                  <a:pt x="5387" y="5696"/>
                  <a:pt x="5673" y="5885"/>
                </a:cubicBezTo>
                <a:lnTo>
                  <a:pt x="4867" y="6690"/>
                </a:lnTo>
                <a:cubicBezTo>
                  <a:pt x="4808" y="6674"/>
                  <a:pt x="4745" y="6665"/>
                  <a:pt x="4680" y="6665"/>
                </a:cubicBezTo>
                <a:cubicBezTo>
                  <a:pt x="4283" y="6665"/>
                  <a:pt x="3960" y="6989"/>
                  <a:pt x="3960" y="7385"/>
                </a:cubicBezTo>
                <a:cubicBezTo>
                  <a:pt x="3960" y="7782"/>
                  <a:pt x="4283" y="8106"/>
                  <a:pt x="4680" y="8106"/>
                </a:cubicBezTo>
                <a:cubicBezTo>
                  <a:pt x="5077" y="8106"/>
                  <a:pt x="5400" y="7782"/>
                  <a:pt x="5400" y="7385"/>
                </a:cubicBezTo>
                <a:cubicBezTo>
                  <a:pt x="5400" y="7321"/>
                  <a:pt x="5391" y="7260"/>
                  <a:pt x="5376" y="7199"/>
                </a:cubicBezTo>
                <a:lnTo>
                  <a:pt x="6181" y="6394"/>
                </a:lnTo>
                <a:cubicBezTo>
                  <a:pt x="6369" y="6678"/>
                  <a:pt x="6479" y="7019"/>
                  <a:pt x="6479" y="7385"/>
                </a:cubicBezTo>
                <a:cubicBezTo>
                  <a:pt x="6479" y="8378"/>
                  <a:pt x="5673" y="9185"/>
                  <a:pt x="4680" y="9185"/>
                </a:cubicBezTo>
                <a:cubicBezTo>
                  <a:pt x="3689" y="9185"/>
                  <a:pt x="2881" y="8378"/>
                  <a:pt x="2881" y="7385"/>
                </a:cubicBezTo>
                <a:cubicBezTo>
                  <a:pt x="2881" y="6394"/>
                  <a:pt x="3689" y="5586"/>
                  <a:pt x="4680" y="5586"/>
                </a:cubicBezTo>
                <a:close/>
                <a:moveTo>
                  <a:pt x="4680" y="3427"/>
                </a:moveTo>
                <a:cubicBezTo>
                  <a:pt x="5643" y="3427"/>
                  <a:pt x="6525" y="3772"/>
                  <a:pt x="7211" y="4345"/>
                </a:cubicBezTo>
                <a:lnTo>
                  <a:pt x="6188" y="5370"/>
                </a:lnTo>
                <a:cubicBezTo>
                  <a:pt x="5766" y="5054"/>
                  <a:pt x="5245" y="4867"/>
                  <a:pt x="4679" y="4867"/>
                </a:cubicBezTo>
                <a:cubicBezTo>
                  <a:pt x="3290" y="4867"/>
                  <a:pt x="2159" y="5997"/>
                  <a:pt x="2159" y="7386"/>
                </a:cubicBezTo>
                <a:cubicBezTo>
                  <a:pt x="2159" y="8777"/>
                  <a:pt x="3289" y="9906"/>
                  <a:pt x="4679" y="9906"/>
                </a:cubicBezTo>
                <a:cubicBezTo>
                  <a:pt x="6069" y="9906"/>
                  <a:pt x="7199" y="8777"/>
                  <a:pt x="7199" y="7386"/>
                </a:cubicBezTo>
                <a:cubicBezTo>
                  <a:pt x="7199" y="6822"/>
                  <a:pt x="7012" y="6299"/>
                  <a:pt x="6696" y="5879"/>
                </a:cubicBezTo>
                <a:lnTo>
                  <a:pt x="7720" y="4854"/>
                </a:lnTo>
                <a:cubicBezTo>
                  <a:pt x="8293" y="5541"/>
                  <a:pt x="8639" y="6423"/>
                  <a:pt x="8639" y="7385"/>
                </a:cubicBezTo>
                <a:cubicBezTo>
                  <a:pt x="8639" y="9569"/>
                  <a:pt x="6862" y="11344"/>
                  <a:pt x="4680" y="11344"/>
                </a:cubicBezTo>
                <a:cubicBezTo>
                  <a:pt x="2498" y="11344"/>
                  <a:pt x="722" y="9568"/>
                  <a:pt x="722" y="7385"/>
                </a:cubicBezTo>
                <a:cubicBezTo>
                  <a:pt x="722" y="5202"/>
                  <a:pt x="2498" y="3427"/>
                  <a:pt x="4680" y="3427"/>
                </a:cubicBezTo>
                <a:close/>
                <a:moveTo>
                  <a:pt x="10199" y="0"/>
                </a:moveTo>
                <a:lnTo>
                  <a:pt x="7933" y="2267"/>
                </a:lnTo>
                <a:lnTo>
                  <a:pt x="8272" y="3284"/>
                </a:lnTo>
                <a:lnTo>
                  <a:pt x="7721" y="3834"/>
                </a:lnTo>
                <a:cubicBezTo>
                  <a:pt x="6903" y="3132"/>
                  <a:pt x="5840" y="2707"/>
                  <a:pt x="4679" y="2707"/>
                </a:cubicBezTo>
                <a:cubicBezTo>
                  <a:pt x="2099" y="2707"/>
                  <a:pt x="0" y="4805"/>
                  <a:pt x="0" y="7385"/>
                </a:cubicBezTo>
                <a:cubicBezTo>
                  <a:pt x="0" y="9966"/>
                  <a:pt x="2099" y="12064"/>
                  <a:pt x="4679" y="12064"/>
                </a:cubicBezTo>
                <a:cubicBezTo>
                  <a:pt x="7259" y="12064"/>
                  <a:pt x="9358" y="9966"/>
                  <a:pt x="9358" y="7385"/>
                </a:cubicBezTo>
                <a:cubicBezTo>
                  <a:pt x="9358" y="6225"/>
                  <a:pt x="8932" y="5162"/>
                  <a:pt x="8230" y="4343"/>
                </a:cubicBezTo>
                <a:lnTo>
                  <a:pt x="8779" y="3794"/>
                </a:lnTo>
                <a:lnTo>
                  <a:pt x="9800" y="4133"/>
                </a:lnTo>
                <a:lnTo>
                  <a:pt x="12065" y="1867"/>
                </a:lnTo>
                <a:lnTo>
                  <a:pt x="10666" y="1401"/>
                </a:lnTo>
                <a:lnTo>
                  <a:pt x="101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4923250" y="1588050"/>
            <a:ext cx="24750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4"/>
          </p:nvPr>
        </p:nvSpPr>
        <p:spPr>
          <a:xfrm>
            <a:off x="1644957" y="2464946"/>
            <a:ext cx="281867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Nyala" panose="02040603050506020204" pitchFamily="18" charset="0"/>
              </a:rPr>
              <a:t>Hạn chế chức năng</a:t>
            </a:r>
            <a:endParaRPr>
              <a:latin typeface="UTM Nyala" panose="02040603050506020204" pitchFamily="18" charset="0"/>
            </a:endParaRPr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520515" y="43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TM Swiss 721 Black Condensed" panose="02000500000000000000" pitchFamily="2" charset="0"/>
              </a:rPr>
              <a:t>NHỮNG VẤN ĐỀ CHƯA ĐƯỢC GIẢI QUYẾT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1"/>
          </p:nvPr>
        </p:nvSpPr>
        <p:spPr>
          <a:xfrm>
            <a:off x="1644957" y="3051611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Trang web vẫn còn thiếu chức năng, chưa hoàn thiện như: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Chưa có thanh toán online.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Chưa có chức năng sao lưu và hồi phục dữ liệu</a:t>
            </a:r>
            <a:endParaRPr sz="1400"/>
          </a:p>
        </p:txBody>
      </p:sp>
      <p:sp>
        <p:nvSpPr>
          <p:cNvPr id="420" name="Google Shape;420;p39"/>
          <p:cNvSpPr txBox="1">
            <a:spLocks noGrp="1"/>
          </p:cNvSpPr>
          <p:nvPr>
            <p:ph type="subTitle" idx="2"/>
          </p:nvPr>
        </p:nvSpPr>
        <p:spPr>
          <a:xfrm>
            <a:off x="4907950" y="3077988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Chương trình được cài đặt và chạy thử với lượng dữ liệu ít, chưa chạy thử với nhiều người cùng lúc và dữ liệu lớn.</a:t>
            </a:r>
            <a:endParaRPr sz="1400"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5710216" y="1536969"/>
            <a:ext cx="901080" cy="901087"/>
            <a:chOff x="1907825" y="2755250"/>
            <a:chExt cx="299900" cy="291350"/>
          </a:xfrm>
        </p:grpSpPr>
        <p:sp>
          <p:nvSpPr>
            <p:cNvPr id="423" name="Google Shape;423;p39"/>
            <p:cNvSpPr/>
            <p:nvPr/>
          </p:nvSpPr>
          <p:spPr>
            <a:xfrm>
              <a:off x="2098250" y="2799600"/>
              <a:ext cx="59275" cy="54000"/>
            </a:xfrm>
            <a:custGeom>
              <a:avLst/>
              <a:gdLst/>
              <a:ahLst/>
              <a:cxnLst/>
              <a:rect l="l" t="t" r="r" b="b"/>
              <a:pathLst>
                <a:path w="2371" h="2160" extrusionOk="0">
                  <a:moveTo>
                    <a:pt x="1184" y="720"/>
                  </a:moveTo>
                  <a:cubicBezTo>
                    <a:pt x="1281" y="720"/>
                    <a:pt x="1371" y="757"/>
                    <a:pt x="1439" y="825"/>
                  </a:cubicBezTo>
                  <a:cubicBezTo>
                    <a:pt x="1580" y="966"/>
                    <a:pt x="1580" y="1195"/>
                    <a:pt x="1439" y="1334"/>
                  </a:cubicBezTo>
                  <a:cubicBezTo>
                    <a:pt x="1371" y="1402"/>
                    <a:pt x="1281" y="1440"/>
                    <a:pt x="1184" y="1440"/>
                  </a:cubicBezTo>
                  <a:cubicBezTo>
                    <a:pt x="1088" y="1440"/>
                    <a:pt x="997" y="1402"/>
                    <a:pt x="929" y="1334"/>
                  </a:cubicBezTo>
                  <a:cubicBezTo>
                    <a:pt x="789" y="1194"/>
                    <a:pt x="789" y="966"/>
                    <a:pt x="929" y="825"/>
                  </a:cubicBezTo>
                  <a:cubicBezTo>
                    <a:pt x="997" y="757"/>
                    <a:pt x="1088" y="720"/>
                    <a:pt x="1184" y="720"/>
                  </a:cubicBezTo>
                  <a:close/>
                  <a:moveTo>
                    <a:pt x="1186" y="0"/>
                  </a:moveTo>
                  <a:cubicBezTo>
                    <a:pt x="897" y="0"/>
                    <a:pt x="626" y="113"/>
                    <a:pt x="421" y="317"/>
                  </a:cubicBezTo>
                  <a:cubicBezTo>
                    <a:pt x="1" y="737"/>
                    <a:pt x="1" y="1423"/>
                    <a:pt x="421" y="1843"/>
                  </a:cubicBezTo>
                  <a:cubicBezTo>
                    <a:pt x="625" y="2046"/>
                    <a:pt x="897" y="2159"/>
                    <a:pt x="1186" y="2159"/>
                  </a:cubicBezTo>
                  <a:cubicBezTo>
                    <a:pt x="1474" y="2159"/>
                    <a:pt x="1744" y="2048"/>
                    <a:pt x="1949" y="1843"/>
                  </a:cubicBezTo>
                  <a:cubicBezTo>
                    <a:pt x="2371" y="1421"/>
                    <a:pt x="2371" y="736"/>
                    <a:pt x="1949" y="317"/>
                  </a:cubicBezTo>
                  <a:cubicBezTo>
                    <a:pt x="1744" y="113"/>
                    <a:pt x="1474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19400" y="2755250"/>
              <a:ext cx="288325" cy="279725"/>
            </a:xfrm>
            <a:custGeom>
              <a:avLst/>
              <a:gdLst/>
              <a:ahLst/>
              <a:cxnLst/>
              <a:rect l="l" t="t" r="r" b="b"/>
              <a:pathLst>
                <a:path w="11533" h="11189" extrusionOk="0">
                  <a:moveTo>
                    <a:pt x="3888" y="3235"/>
                  </a:moveTo>
                  <a:lnTo>
                    <a:pt x="2251" y="4870"/>
                  </a:lnTo>
                  <a:lnTo>
                    <a:pt x="1283" y="4482"/>
                  </a:lnTo>
                  <a:lnTo>
                    <a:pt x="2337" y="3427"/>
                  </a:lnTo>
                  <a:lnTo>
                    <a:pt x="3888" y="3235"/>
                  </a:lnTo>
                  <a:close/>
                  <a:moveTo>
                    <a:pt x="9006" y="721"/>
                  </a:moveTo>
                  <a:cubicBezTo>
                    <a:pt x="9435" y="721"/>
                    <a:pt x="9858" y="790"/>
                    <a:pt x="10264" y="928"/>
                  </a:cubicBezTo>
                  <a:cubicBezTo>
                    <a:pt x="10734" y="2321"/>
                    <a:pt x="10388" y="3860"/>
                    <a:pt x="9357" y="4890"/>
                  </a:cubicBezTo>
                  <a:lnTo>
                    <a:pt x="5392" y="8854"/>
                  </a:lnTo>
                  <a:lnTo>
                    <a:pt x="4119" y="7582"/>
                  </a:lnTo>
                  <a:lnTo>
                    <a:pt x="6919" y="4783"/>
                  </a:lnTo>
                  <a:lnTo>
                    <a:pt x="6410" y="4273"/>
                  </a:lnTo>
                  <a:lnTo>
                    <a:pt x="3611" y="7073"/>
                  </a:lnTo>
                  <a:lnTo>
                    <a:pt x="2338" y="5801"/>
                  </a:lnTo>
                  <a:lnTo>
                    <a:pt x="6302" y="1835"/>
                  </a:lnTo>
                  <a:cubicBezTo>
                    <a:pt x="7021" y="1118"/>
                    <a:pt x="7981" y="721"/>
                    <a:pt x="9006" y="721"/>
                  </a:cubicBezTo>
                  <a:close/>
                  <a:moveTo>
                    <a:pt x="2384" y="6865"/>
                  </a:moveTo>
                  <a:lnTo>
                    <a:pt x="4328" y="8809"/>
                  </a:lnTo>
                  <a:lnTo>
                    <a:pt x="3734" y="9234"/>
                  </a:lnTo>
                  <a:lnTo>
                    <a:pt x="1961" y="7460"/>
                  </a:lnTo>
                  <a:lnTo>
                    <a:pt x="2384" y="6865"/>
                  </a:lnTo>
                  <a:close/>
                  <a:moveTo>
                    <a:pt x="7960" y="7305"/>
                  </a:moveTo>
                  <a:lnTo>
                    <a:pt x="7765" y="8857"/>
                  </a:lnTo>
                  <a:lnTo>
                    <a:pt x="6712" y="9911"/>
                  </a:lnTo>
                  <a:lnTo>
                    <a:pt x="6323" y="8941"/>
                  </a:lnTo>
                  <a:lnTo>
                    <a:pt x="7960" y="7305"/>
                  </a:lnTo>
                  <a:close/>
                  <a:moveTo>
                    <a:pt x="9006" y="1"/>
                  </a:moveTo>
                  <a:cubicBezTo>
                    <a:pt x="7788" y="1"/>
                    <a:pt x="6648" y="471"/>
                    <a:pt x="5794" y="1325"/>
                  </a:cubicBezTo>
                  <a:lnTo>
                    <a:pt x="4715" y="2403"/>
                  </a:lnTo>
                  <a:lnTo>
                    <a:pt x="2002" y="2742"/>
                  </a:lnTo>
                  <a:lnTo>
                    <a:pt x="1" y="4742"/>
                  </a:lnTo>
                  <a:lnTo>
                    <a:pt x="1698" y="5421"/>
                  </a:lnTo>
                  <a:lnTo>
                    <a:pt x="1320" y="5799"/>
                  </a:lnTo>
                  <a:lnTo>
                    <a:pt x="1867" y="6346"/>
                  </a:lnTo>
                  <a:lnTo>
                    <a:pt x="1019" y="7534"/>
                  </a:lnTo>
                  <a:lnTo>
                    <a:pt x="3655" y="10171"/>
                  </a:lnTo>
                  <a:lnTo>
                    <a:pt x="4843" y="9322"/>
                  </a:lnTo>
                  <a:lnTo>
                    <a:pt x="5390" y="9869"/>
                  </a:lnTo>
                  <a:lnTo>
                    <a:pt x="5768" y="9492"/>
                  </a:lnTo>
                  <a:lnTo>
                    <a:pt x="6447" y="11189"/>
                  </a:lnTo>
                  <a:lnTo>
                    <a:pt x="8447" y="9188"/>
                  </a:lnTo>
                  <a:lnTo>
                    <a:pt x="8786" y="6474"/>
                  </a:lnTo>
                  <a:lnTo>
                    <a:pt x="9864" y="5396"/>
                  </a:lnTo>
                  <a:cubicBezTo>
                    <a:pt x="11135" y="4131"/>
                    <a:pt x="11533" y="2215"/>
                    <a:pt x="10881" y="519"/>
                  </a:cubicBezTo>
                  <a:lnTo>
                    <a:pt x="10823" y="370"/>
                  </a:lnTo>
                  <a:lnTo>
                    <a:pt x="10674" y="311"/>
                  </a:lnTo>
                  <a:cubicBezTo>
                    <a:pt x="10139" y="105"/>
                    <a:pt x="9578" y="1"/>
                    <a:pt x="9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933300" y="2982925"/>
              <a:ext cx="38225" cy="38225"/>
            </a:xfrm>
            <a:custGeom>
              <a:avLst/>
              <a:gdLst/>
              <a:ahLst/>
              <a:cxnLst/>
              <a:rect l="l" t="t" r="r" b="b"/>
              <a:pathLst>
                <a:path w="1529" h="1529" extrusionOk="0">
                  <a:moveTo>
                    <a:pt x="1019" y="1"/>
                  </a:moveTo>
                  <a:lnTo>
                    <a:pt x="0" y="1019"/>
                  </a:lnTo>
                  <a:lnTo>
                    <a:pt x="509" y="1528"/>
                  </a:lnTo>
                  <a:lnTo>
                    <a:pt x="1528" y="510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1958750" y="3008375"/>
              <a:ext cx="38200" cy="38225"/>
            </a:xfrm>
            <a:custGeom>
              <a:avLst/>
              <a:gdLst/>
              <a:ahLst/>
              <a:cxnLst/>
              <a:rect l="l" t="t" r="r" b="b"/>
              <a:pathLst>
                <a:path w="1528" h="1529" extrusionOk="0">
                  <a:moveTo>
                    <a:pt x="1018" y="1"/>
                  </a:moveTo>
                  <a:lnTo>
                    <a:pt x="0" y="1019"/>
                  </a:lnTo>
                  <a:lnTo>
                    <a:pt x="509" y="1528"/>
                  </a:lnTo>
                  <a:lnTo>
                    <a:pt x="1528" y="51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907825" y="2957500"/>
              <a:ext cx="38225" cy="38200"/>
            </a:xfrm>
            <a:custGeom>
              <a:avLst/>
              <a:gdLst/>
              <a:ahLst/>
              <a:cxnLst/>
              <a:rect l="l" t="t" r="r" b="b"/>
              <a:pathLst>
                <a:path w="1529" h="1528" extrusionOk="0">
                  <a:moveTo>
                    <a:pt x="1019" y="1"/>
                  </a:moveTo>
                  <a:lnTo>
                    <a:pt x="1" y="1019"/>
                  </a:lnTo>
                  <a:lnTo>
                    <a:pt x="510" y="1528"/>
                  </a:lnTo>
                  <a:lnTo>
                    <a:pt x="1528" y="510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9"/>
          <p:cNvSpPr/>
          <p:nvPr/>
        </p:nvSpPr>
        <p:spPr>
          <a:xfrm>
            <a:off x="8224515" y="-18436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9"/>
          <p:cNvSpPr/>
          <p:nvPr/>
        </p:nvSpPr>
        <p:spPr>
          <a:xfrm rot="-1799844">
            <a:off x="200629" y="4238456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8135315" y="1446458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17;p39">
            <a:extLst>
              <a:ext uri="{FF2B5EF4-FFF2-40B4-BE49-F238E27FC236}">
                <a16:creationId xmlns:a16="http://schemas.microsoft.com/office/drawing/2014/main" id="{3998EC1D-553A-42A1-9590-05CD62F62798}"/>
              </a:ext>
            </a:extLst>
          </p:cNvPr>
          <p:cNvSpPr txBox="1">
            <a:spLocks/>
          </p:cNvSpPr>
          <p:nvPr/>
        </p:nvSpPr>
        <p:spPr>
          <a:xfrm>
            <a:off x="4962081" y="2453516"/>
            <a:ext cx="281867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>
                <a:latin typeface="UTM Nyala" panose="02040603050506020204" pitchFamily="18" charset="0"/>
              </a:rPr>
              <a:t>Tốc độ xử lý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533674" y="1322101"/>
            <a:ext cx="6984725" cy="1315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tx2">
                    <a:lumMod val="75000"/>
                  </a:schemeClr>
                </a:solidFill>
              </a:rPr>
              <a:t>Đề tài: Xây dựng website bán máy tính cho cửa hàng Chiến Thắng bằng ASP.NET</a:t>
            </a:r>
            <a:endParaRPr sz="24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2656298" y="26129"/>
            <a:ext cx="3831404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+mj-lt"/>
              </a:rPr>
              <a:t>ĐẠI HỌC CÔNG NGHIỆP HÀ NỘI</a:t>
            </a:r>
            <a:endParaRPr sz="1800" b="1">
              <a:solidFill>
                <a:srgbClr val="0070C0"/>
              </a:solidFill>
              <a:latin typeface="+mj-lt"/>
              <a:sym typeface="Gantari SemiBold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69003" y="1756501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3808707">
            <a:off x="7517937" y="590239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11433451">
            <a:off x="200715" y="396582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029737" y="2529500"/>
            <a:ext cx="1914890" cy="1315653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472;p1">
            <a:extLst>
              <a:ext uri="{FF2B5EF4-FFF2-40B4-BE49-F238E27FC236}">
                <a16:creationId xmlns:a16="http://schemas.microsoft.com/office/drawing/2014/main" id="{09D0D605-A100-44B8-B80A-C55636AAC5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98" y="155736"/>
            <a:ext cx="880846" cy="8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B8F07E55-2150-42BA-A592-C6BA8041E4FA}"/>
              </a:ext>
            </a:extLst>
          </p:cNvPr>
          <p:cNvSpPr txBox="1">
            <a:spLocks/>
          </p:cNvSpPr>
          <p:nvPr/>
        </p:nvSpPr>
        <p:spPr>
          <a:xfrm>
            <a:off x="2208931" y="288966"/>
            <a:ext cx="398074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GB" sz="1600">
                <a:latin typeface="+mn-lt"/>
              </a:rPr>
              <a:t>KHOA CÔNG NGHỆ THÔNG TIN</a:t>
            </a:r>
          </a:p>
        </p:txBody>
      </p:sp>
      <p:sp>
        <p:nvSpPr>
          <p:cNvPr id="12" name="Google Shape;469;p1">
            <a:extLst>
              <a:ext uri="{FF2B5EF4-FFF2-40B4-BE49-F238E27FC236}">
                <a16:creationId xmlns:a16="http://schemas.microsoft.com/office/drawing/2014/main" id="{1B37C4BA-7D83-4CA7-A0C1-C09341F3E771}"/>
              </a:ext>
            </a:extLst>
          </p:cNvPr>
          <p:cNvSpPr txBox="1"/>
          <p:nvPr/>
        </p:nvSpPr>
        <p:spPr>
          <a:xfrm>
            <a:off x="2658534" y="4285846"/>
            <a:ext cx="4457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24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2024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465;p1">
            <a:extLst>
              <a:ext uri="{FF2B5EF4-FFF2-40B4-BE49-F238E27FC236}">
                <a16:creationId xmlns:a16="http://schemas.microsoft.com/office/drawing/2014/main" id="{52DF2B4C-05B6-4C0D-8BD1-B9C0399B2BC1}"/>
              </a:ext>
            </a:extLst>
          </p:cNvPr>
          <p:cNvSpPr txBox="1">
            <a:spLocks/>
          </p:cNvSpPr>
          <p:nvPr/>
        </p:nvSpPr>
        <p:spPr>
          <a:xfrm>
            <a:off x="6406425" y="433746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19"/>
          <p:cNvGrpSpPr/>
          <p:nvPr/>
        </p:nvGrpSpPr>
        <p:grpSpPr>
          <a:xfrm>
            <a:off x="2534921" y="1397423"/>
            <a:ext cx="6229349" cy="858441"/>
            <a:chOff x="3697288" y="1778000"/>
            <a:chExt cx="8305799" cy="1144588"/>
          </a:xfrm>
        </p:grpSpPr>
        <p:sp>
          <p:nvSpPr>
            <p:cNvPr id="922" name="Google Shape;922;p19"/>
            <p:cNvSpPr/>
            <p:nvPr/>
          </p:nvSpPr>
          <p:spPr>
            <a:xfrm>
              <a:off x="5934074" y="1778000"/>
              <a:ext cx="6069013" cy="1135062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228"/>
                    <a:pt x="2345" y="228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934075" y="1778000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934075" y="1778000"/>
              <a:ext cx="1220788" cy="1135062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816350" y="2254250"/>
              <a:ext cx="2122488" cy="557213"/>
            </a:xfrm>
            <a:custGeom>
              <a:avLst/>
              <a:gdLst/>
              <a:ahLst/>
              <a:cxnLst/>
              <a:rect l="l" t="t" r="r" b="b"/>
              <a:pathLst>
                <a:path w="1013" h="267" extrusionOk="0">
                  <a:moveTo>
                    <a:pt x="1011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7" y="0"/>
                    <a:pt x="227" y="0"/>
                  </a:cubicBezTo>
                  <a:cubicBezTo>
                    <a:pt x="1" y="264"/>
                    <a:pt x="1" y="264"/>
                    <a:pt x="1" y="264"/>
                  </a:cubicBezTo>
                  <a:cubicBezTo>
                    <a:pt x="0" y="265"/>
                    <a:pt x="0" y="266"/>
                    <a:pt x="1" y="267"/>
                  </a:cubicBezTo>
                  <a:cubicBezTo>
                    <a:pt x="2" y="267"/>
                    <a:pt x="3" y="267"/>
                    <a:pt x="4" y="266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3697288" y="2730500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19"/>
            <p:cNvSpPr txBox="1"/>
            <p:nvPr/>
          </p:nvSpPr>
          <p:spPr>
            <a:xfrm>
              <a:off x="7021124" y="1812037"/>
              <a:ext cx="4981962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dirty="0" err="1">
                  <a:solidFill>
                    <a:schemeClr val="lt1"/>
                  </a:solidFill>
                </a:rPr>
                <a:t>Cải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thiện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vi-VN" dirty="0">
                  <a:solidFill>
                    <a:schemeClr val="lt1"/>
                  </a:solidFill>
                </a:rPr>
                <a:t>giao </a:t>
              </a:r>
              <a:r>
                <a:rPr lang="vi-VN">
                  <a:solidFill>
                    <a:schemeClr val="lt1"/>
                  </a:solidFill>
                </a:rPr>
                <a:t>diện thân </a:t>
              </a:r>
              <a:r>
                <a:rPr lang="vi-VN" dirty="0">
                  <a:solidFill>
                    <a:schemeClr val="lt1"/>
                  </a:solidFill>
                </a:rPr>
                <a:t>thiện với người dùng hơn và thêm chức năng, tăng khả năng bảo mật</a:t>
              </a:r>
              <a:r>
                <a:rPr lang="en-US">
                  <a:solidFill>
                    <a:schemeClr val="lt1"/>
                  </a:solidFill>
                </a:rPr>
                <a:t>.</a:t>
              </a:r>
              <a:r>
                <a:rPr lang="vi-VN">
                  <a:solidFill>
                    <a:schemeClr val="lt1"/>
                  </a:solidFill>
                </a:rPr>
                <a:t> </a:t>
              </a:r>
              <a:r>
                <a:rPr lang="en-US">
                  <a:solidFill>
                    <a:schemeClr val="lt1"/>
                  </a:solidFill>
                </a:rPr>
                <a:t>Quảng</a:t>
              </a:r>
              <a:r>
                <a:rPr lang="vi-VN">
                  <a:solidFill>
                    <a:schemeClr val="lt1"/>
                  </a:solidFill>
                </a:rPr>
                <a:t> </a:t>
              </a:r>
              <a:r>
                <a:rPr lang="vi-VN" dirty="0">
                  <a:solidFill>
                    <a:schemeClr val="lt1"/>
                  </a:solidFill>
                </a:rPr>
                <a:t>bá </a:t>
              </a:r>
              <a:r>
                <a:rPr lang="en-US" dirty="0" err="1">
                  <a:solidFill>
                    <a:schemeClr val="lt1"/>
                  </a:solidFill>
                </a:rPr>
                <a:t>tới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người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dùng</a:t>
              </a:r>
              <a:r>
                <a:rPr lang="en-US" dirty="0">
                  <a:solidFill>
                    <a:schemeClr val="lt1"/>
                  </a:solidFill>
                </a:rPr>
                <a:t>.</a:t>
              </a:r>
              <a:endParaRPr lang="vi-VN" dirty="0">
                <a:solidFill>
                  <a:schemeClr val="lt1"/>
                </a:solidFill>
                <a:latin typeface="Oi"/>
                <a:ea typeface="Oi"/>
                <a:cs typeface="Oi"/>
                <a:sym typeface="Oi"/>
              </a:endParaRPr>
            </a:p>
          </p:txBody>
        </p:sp>
      </p:grpSp>
      <p:grpSp>
        <p:nvGrpSpPr>
          <p:cNvPr id="928" name="Google Shape;928;p19"/>
          <p:cNvGrpSpPr/>
          <p:nvPr/>
        </p:nvGrpSpPr>
        <p:grpSpPr>
          <a:xfrm>
            <a:off x="2521823" y="2463035"/>
            <a:ext cx="6242447" cy="831732"/>
            <a:chOff x="3679825" y="3198813"/>
            <a:chExt cx="8323262" cy="952500"/>
          </a:xfrm>
        </p:grpSpPr>
        <p:sp>
          <p:nvSpPr>
            <p:cNvPr id="929" name="Google Shape;929;p19"/>
            <p:cNvSpPr/>
            <p:nvPr/>
          </p:nvSpPr>
          <p:spPr>
            <a:xfrm>
              <a:off x="5934075" y="3198813"/>
              <a:ext cx="6069012" cy="952500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816350" y="3670300"/>
              <a:ext cx="2122488" cy="9525"/>
            </a:xfrm>
            <a:custGeom>
              <a:avLst/>
              <a:gdLst/>
              <a:ahLst/>
              <a:cxnLst/>
              <a:rect l="l" t="t" r="r" b="b"/>
              <a:pathLst>
                <a:path w="1013" h="4" extrusionOk="0">
                  <a:moveTo>
                    <a:pt x="10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79825" y="3579813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19"/>
          <p:cNvGrpSpPr/>
          <p:nvPr/>
        </p:nvGrpSpPr>
        <p:grpSpPr>
          <a:xfrm>
            <a:off x="2548017" y="3391722"/>
            <a:ext cx="6216253" cy="851297"/>
            <a:chOff x="3714750" y="4437063"/>
            <a:chExt cx="8288337" cy="1135063"/>
          </a:xfrm>
        </p:grpSpPr>
        <p:sp>
          <p:nvSpPr>
            <p:cNvPr id="935" name="Google Shape;935;p19"/>
            <p:cNvSpPr/>
            <p:nvPr/>
          </p:nvSpPr>
          <p:spPr>
            <a:xfrm>
              <a:off x="3714750" y="4437063"/>
              <a:ext cx="193675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5934075" y="4621213"/>
              <a:ext cx="6069012" cy="950913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816350" y="4538663"/>
              <a:ext cx="2122488" cy="560388"/>
            </a:xfrm>
            <a:custGeom>
              <a:avLst/>
              <a:gdLst/>
              <a:ahLst/>
              <a:cxnLst/>
              <a:rect l="l" t="t" r="r" b="b"/>
              <a:pathLst>
                <a:path w="1013" h="268" extrusionOk="0">
                  <a:moveTo>
                    <a:pt x="1011" y="264"/>
                  </a:moveTo>
                  <a:cubicBezTo>
                    <a:pt x="229" y="264"/>
                    <a:pt x="229" y="264"/>
                    <a:pt x="229" y="26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8"/>
                    <a:pt x="228" y="268"/>
                    <a:pt x="228" y="268"/>
                  </a:cubicBezTo>
                  <a:cubicBezTo>
                    <a:pt x="1011" y="268"/>
                    <a:pt x="1011" y="268"/>
                    <a:pt x="1011" y="268"/>
                  </a:cubicBezTo>
                  <a:cubicBezTo>
                    <a:pt x="1012" y="268"/>
                    <a:pt x="1013" y="267"/>
                    <a:pt x="1013" y="266"/>
                  </a:cubicBezTo>
                  <a:cubicBezTo>
                    <a:pt x="1013" y="265"/>
                    <a:pt x="1012" y="264"/>
                    <a:pt x="1011" y="264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5071033" y="3626770"/>
            <a:ext cx="3871123" cy="69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>
                <a:solidFill>
                  <a:schemeClr val="bg1"/>
                </a:solidFill>
              </a:rPr>
              <a:t>Nâng cao tốc độ xử lý, khả năng truy cập. </a:t>
            </a:r>
          </a:p>
          <a:p>
            <a:pPr>
              <a:buSzPts val="1800"/>
            </a:pPr>
            <a:r>
              <a:rPr lang="en-US">
                <a:solidFill>
                  <a:schemeClr val="bg1"/>
                </a:solidFill>
              </a:rPr>
              <a:t>Các tính năng bảo mật người dùng.</a:t>
            </a:r>
            <a:endParaRPr lang="vi-VN" dirty="0">
              <a:solidFill>
                <a:schemeClr val="bg1"/>
              </a:solidFill>
            </a:endParaRPr>
          </a:p>
          <a:p>
            <a:pPr lvl="0">
              <a:buSzPts val="1800"/>
            </a:pPr>
            <a:endParaRPr sz="1275" dirty="0">
              <a:solidFill>
                <a:schemeClr val="bg1"/>
              </a:solidFill>
              <a:latin typeface="Oi"/>
              <a:ea typeface="Oi"/>
              <a:cs typeface="Oi"/>
              <a:sym typeface="Oi"/>
            </a:endParaRPr>
          </a:p>
        </p:txBody>
      </p:sp>
      <p:sp>
        <p:nvSpPr>
          <p:cNvPr id="941" name="Google Shape;941;p19"/>
          <p:cNvSpPr txBox="1"/>
          <p:nvPr/>
        </p:nvSpPr>
        <p:spPr>
          <a:xfrm>
            <a:off x="5054891" y="2518729"/>
            <a:ext cx="3624606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>
                <a:solidFill>
                  <a:schemeClr val="bg1"/>
                </a:solidFill>
                <a:latin typeface="+mn-lt"/>
              </a:rPr>
              <a:t>Xây dựng hệ thống chăm sóc khách hàng để hỗ trợ người dùng. Xử lý các vấn đề mua hàng hay hướng dẫn mua hàng</a:t>
            </a:r>
            <a:endParaRPr dirty="0">
              <a:solidFill>
                <a:schemeClr val="bg1"/>
              </a:solidFill>
              <a:latin typeface="+mn-lt"/>
              <a:ea typeface="Oi"/>
              <a:cs typeface="Oi"/>
              <a:sym typeface="Oi"/>
            </a:endParaRPr>
          </a:p>
        </p:txBody>
      </p:sp>
      <p:sp>
        <p:nvSpPr>
          <p:cNvPr id="42" name="Google Shape;418;p39">
            <a:extLst>
              <a:ext uri="{FF2B5EF4-FFF2-40B4-BE49-F238E27FC236}">
                <a16:creationId xmlns:a16="http://schemas.microsoft.com/office/drawing/2014/main" id="{2A546390-E9A5-4738-A53F-D5893B287835}"/>
              </a:ext>
            </a:extLst>
          </p:cNvPr>
          <p:cNvSpPr txBox="1">
            <a:spLocks/>
          </p:cNvSpPr>
          <p:nvPr/>
        </p:nvSpPr>
        <p:spPr>
          <a:xfrm>
            <a:off x="360510" y="628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500">
                <a:latin typeface="UTM Swiss 721 Black Condensed" panose="02000500000000000000" pitchFamily="2" charset="0"/>
              </a:rPr>
              <a:t>HƯỚNG PHÁT TRIỂN ĐỀ TÀI</a:t>
            </a:r>
            <a:endParaRPr lang="vi-VN" sz="3500">
              <a:latin typeface="UTM Swiss 721 Black Condensed" panose="02000500000000000000" pitchFamily="2" charset="0"/>
            </a:endParaRPr>
          </a:p>
        </p:txBody>
      </p:sp>
      <p:sp>
        <p:nvSpPr>
          <p:cNvPr id="43" name="Google Shape;415;p39">
            <a:extLst>
              <a:ext uri="{FF2B5EF4-FFF2-40B4-BE49-F238E27FC236}">
                <a16:creationId xmlns:a16="http://schemas.microsoft.com/office/drawing/2014/main" id="{2C257B8D-376B-46B1-B58D-26F98C0FE57D}"/>
              </a:ext>
            </a:extLst>
          </p:cNvPr>
          <p:cNvSpPr/>
          <p:nvPr/>
        </p:nvSpPr>
        <p:spPr>
          <a:xfrm>
            <a:off x="534051" y="1912212"/>
            <a:ext cx="2013965" cy="2013969"/>
          </a:xfrm>
          <a:custGeom>
            <a:avLst/>
            <a:gdLst/>
            <a:ahLst/>
            <a:cxnLst/>
            <a:rect l="l" t="t" r="r" b="b"/>
            <a:pathLst>
              <a:path w="12066" h="12065" extrusionOk="0">
                <a:moveTo>
                  <a:pt x="9884" y="1333"/>
                </a:moveTo>
                <a:lnTo>
                  <a:pt x="10097" y="1970"/>
                </a:lnTo>
                <a:lnTo>
                  <a:pt x="10734" y="2182"/>
                </a:lnTo>
                <a:lnTo>
                  <a:pt x="9606" y="3309"/>
                </a:lnTo>
                <a:lnTo>
                  <a:pt x="8970" y="3097"/>
                </a:lnTo>
                <a:lnTo>
                  <a:pt x="8757" y="2460"/>
                </a:lnTo>
                <a:lnTo>
                  <a:pt x="9884" y="1333"/>
                </a:lnTo>
                <a:close/>
                <a:moveTo>
                  <a:pt x="4680" y="5586"/>
                </a:moveTo>
                <a:cubicBezTo>
                  <a:pt x="5046" y="5586"/>
                  <a:pt x="5387" y="5696"/>
                  <a:pt x="5673" y="5885"/>
                </a:cubicBezTo>
                <a:lnTo>
                  <a:pt x="4867" y="6690"/>
                </a:lnTo>
                <a:cubicBezTo>
                  <a:pt x="4808" y="6674"/>
                  <a:pt x="4745" y="6665"/>
                  <a:pt x="4680" y="6665"/>
                </a:cubicBezTo>
                <a:cubicBezTo>
                  <a:pt x="4283" y="6665"/>
                  <a:pt x="3960" y="6989"/>
                  <a:pt x="3960" y="7385"/>
                </a:cubicBezTo>
                <a:cubicBezTo>
                  <a:pt x="3960" y="7782"/>
                  <a:pt x="4283" y="8106"/>
                  <a:pt x="4680" y="8106"/>
                </a:cubicBezTo>
                <a:cubicBezTo>
                  <a:pt x="5077" y="8106"/>
                  <a:pt x="5400" y="7782"/>
                  <a:pt x="5400" y="7385"/>
                </a:cubicBezTo>
                <a:cubicBezTo>
                  <a:pt x="5400" y="7321"/>
                  <a:pt x="5391" y="7260"/>
                  <a:pt x="5376" y="7199"/>
                </a:cubicBezTo>
                <a:lnTo>
                  <a:pt x="6181" y="6394"/>
                </a:lnTo>
                <a:cubicBezTo>
                  <a:pt x="6369" y="6678"/>
                  <a:pt x="6479" y="7019"/>
                  <a:pt x="6479" y="7385"/>
                </a:cubicBezTo>
                <a:cubicBezTo>
                  <a:pt x="6479" y="8378"/>
                  <a:pt x="5673" y="9185"/>
                  <a:pt x="4680" y="9185"/>
                </a:cubicBezTo>
                <a:cubicBezTo>
                  <a:pt x="3689" y="9185"/>
                  <a:pt x="2881" y="8378"/>
                  <a:pt x="2881" y="7385"/>
                </a:cubicBezTo>
                <a:cubicBezTo>
                  <a:pt x="2881" y="6394"/>
                  <a:pt x="3689" y="5586"/>
                  <a:pt x="4680" y="5586"/>
                </a:cubicBezTo>
                <a:close/>
                <a:moveTo>
                  <a:pt x="4680" y="3427"/>
                </a:moveTo>
                <a:cubicBezTo>
                  <a:pt x="5643" y="3427"/>
                  <a:pt x="6525" y="3772"/>
                  <a:pt x="7211" y="4345"/>
                </a:cubicBezTo>
                <a:lnTo>
                  <a:pt x="6188" y="5370"/>
                </a:lnTo>
                <a:cubicBezTo>
                  <a:pt x="5766" y="5054"/>
                  <a:pt x="5245" y="4867"/>
                  <a:pt x="4679" y="4867"/>
                </a:cubicBezTo>
                <a:cubicBezTo>
                  <a:pt x="3290" y="4867"/>
                  <a:pt x="2159" y="5997"/>
                  <a:pt x="2159" y="7386"/>
                </a:cubicBezTo>
                <a:cubicBezTo>
                  <a:pt x="2159" y="8777"/>
                  <a:pt x="3289" y="9906"/>
                  <a:pt x="4679" y="9906"/>
                </a:cubicBezTo>
                <a:cubicBezTo>
                  <a:pt x="6069" y="9906"/>
                  <a:pt x="7199" y="8777"/>
                  <a:pt x="7199" y="7386"/>
                </a:cubicBezTo>
                <a:cubicBezTo>
                  <a:pt x="7199" y="6822"/>
                  <a:pt x="7012" y="6299"/>
                  <a:pt x="6696" y="5879"/>
                </a:cubicBezTo>
                <a:lnTo>
                  <a:pt x="7720" y="4854"/>
                </a:lnTo>
                <a:cubicBezTo>
                  <a:pt x="8293" y="5541"/>
                  <a:pt x="8639" y="6423"/>
                  <a:pt x="8639" y="7385"/>
                </a:cubicBezTo>
                <a:cubicBezTo>
                  <a:pt x="8639" y="9569"/>
                  <a:pt x="6862" y="11344"/>
                  <a:pt x="4680" y="11344"/>
                </a:cubicBezTo>
                <a:cubicBezTo>
                  <a:pt x="2498" y="11344"/>
                  <a:pt x="722" y="9568"/>
                  <a:pt x="722" y="7385"/>
                </a:cubicBezTo>
                <a:cubicBezTo>
                  <a:pt x="722" y="5202"/>
                  <a:pt x="2498" y="3427"/>
                  <a:pt x="4680" y="3427"/>
                </a:cubicBezTo>
                <a:close/>
                <a:moveTo>
                  <a:pt x="10199" y="0"/>
                </a:moveTo>
                <a:lnTo>
                  <a:pt x="7933" y="2267"/>
                </a:lnTo>
                <a:lnTo>
                  <a:pt x="8272" y="3284"/>
                </a:lnTo>
                <a:lnTo>
                  <a:pt x="7721" y="3834"/>
                </a:lnTo>
                <a:cubicBezTo>
                  <a:pt x="6903" y="3132"/>
                  <a:pt x="5840" y="2707"/>
                  <a:pt x="4679" y="2707"/>
                </a:cubicBezTo>
                <a:cubicBezTo>
                  <a:pt x="2099" y="2707"/>
                  <a:pt x="0" y="4805"/>
                  <a:pt x="0" y="7385"/>
                </a:cubicBezTo>
                <a:cubicBezTo>
                  <a:pt x="0" y="9966"/>
                  <a:pt x="2099" y="12064"/>
                  <a:pt x="4679" y="12064"/>
                </a:cubicBezTo>
                <a:cubicBezTo>
                  <a:pt x="7259" y="12064"/>
                  <a:pt x="9358" y="9966"/>
                  <a:pt x="9358" y="7385"/>
                </a:cubicBezTo>
                <a:cubicBezTo>
                  <a:pt x="9358" y="6225"/>
                  <a:pt x="8932" y="5162"/>
                  <a:pt x="8230" y="4343"/>
                </a:cubicBezTo>
                <a:lnTo>
                  <a:pt x="8779" y="3794"/>
                </a:lnTo>
                <a:lnTo>
                  <a:pt x="9800" y="4133"/>
                </a:lnTo>
                <a:lnTo>
                  <a:pt x="12065" y="1867"/>
                </a:lnTo>
                <a:lnTo>
                  <a:pt x="10666" y="1401"/>
                </a:lnTo>
                <a:lnTo>
                  <a:pt x="1019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48;p20">
            <a:extLst>
              <a:ext uri="{FF2B5EF4-FFF2-40B4-BE49-F238E27FC236}">
                <a16:creationId xmlns:a16="http://schemas.microsoft.com/office/drawing/2014/main" id="{A0AD7350-FAEC-4D18-A665-5BA176A0FD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827" r="16827"/>
          <a:stretch/>
        </p:blipFill>
        <p:spPr>
          <a:xfrm>
            <a:off x="4478907" y="293700"/>
            <a:ext cx="4534828" cy="458319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1"/>
          <p:cNvSpPr/>
          <p:nvPr/>
        </p:nvSpPr>
        <p:spPr>
          <a:xfrm>
            <a:off x="3582106" y="427486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1"/>
          <p:cNvSpPr/>
          <p:nvPr/>
        </p:nvSpPr>
        <p:spPr>
          <a:xfrm>
            <a:off x="713226" y="3840748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1"/>
          <p:cNvSpPr/>
          <p:nvPr/>
        </p:nvSpPr>
        <p:spPr>
          <a:xfrm>
            <a:off x="2237918" y="3942409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53;p20">
            <a:extLst>
              <a:ext uri="{FF2B5EF4-FFF2-40B4-BE49-F238E27FC236}">
                <a16:creationId xmlns:a16="http://schemas.microsoft.com/office/drawing/2014/main" id="{DD18D8D0-8B4E-474F-BD2E-56B2C39694B1}"/>
              </a:ext>
            </a:extLst>
          </p:cNvPr>
          <p:cNvSpPr/>
          <p:nvPr/>
        </p:nvSpPr>
        <p:spPr>
          <a:xfrm>
            <a:off x="2085747" y="2151089"/>
            <a:ext cx="4786320" cy="1406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Em xin chân thành cảm ơn hội đồng thầy cô đã lắng nghe và theo dõi bài thuyết trình của em.</a:t>
            </a:r>
            <a:endParaRPr sz="2400" i="0" u="none" strike="noStrike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52;p20">
            <a:extLst>
              <a:ext uri="{FF2B5EF4-FFF2-40B4-BE49-F238E27FC236}">
                <a16:creationId xmlns:a16="http://schemas.microsoft.com/office/drawing/2014/main" id="{6C0DF003-53B0-44FA-A3EF-EAB0C5FDB29F}"/>
              </a:ext>
            </a:extLst>
          </p:cNvPr>
          <p:cNvSpPr/>
          <p:nvPr/>
        </p:nvSpPr>
        <p:spPr>
          <a:xfrm>
            <a:off x="500949" y="437310"/>
            <a:ext cx="621828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FOR WATCHING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Centur" panose="02040603050506020204" pitchFamily="18" charset="0"/>
                <a:cs typeface="Kartika" panose="020B0502040204020203" pitchFamily="18" charset="0"/>
              </a:rPr>
              <a:t>NỘI DUNG CHÍNH</a:t>
            </a:r>
            <a:endParaRPr>
              <a:latin typeface="UTM Centur" panose="02040603050506020204" pitchFamily="18" charset="0"/>
              <a:cs typeface="Kartika" panose="020B0502040204020203" pitchFamily="18" charset="0"/>
            </a:endParaRPr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 idx="3"/>
          </p:nvPr>
        </p:nvSpPr>
        <p:spPr>
          <a:xfrm>
            <a:off x="5089478" y="1395080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854743" y="1357685"/>
            <a:ext cx="2305500" cy="857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Phân tích thiết kế hệ thống</a:t>
            </a:r>
            <a:endParaRPr>
              <a:latin typeface="+mj-lt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5"/>
          </p:nvPr>
        </p:nvSpPr>
        <p:spPr>
          <a:xfrm>
            <a:off x="1556674" y="1391549"/>
            <a:ext cx="2913725" cy="857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Tổng quan về đề tài</a:t>
            </a:r>
            <a:endParaRPr>
              <a:latin typeface="+mj-lt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6"/>
          </p:nvPr>
        </p:nvSpPr>
        <p:spPr>
          <a:xfrm>
            <a:off x="5912145" y="2569584"/>
            <a:ext cx="251863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Hướng phát triển</a:t>
            </a:r>
            <a:endParaRPr>
              <a:latin typeface="+mj-lt"/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2"/>
          </p:nvPr>
        </p:nvSpPr>
        <p:spPr>
          <a:xfrm>
            <a:off x="825275" y="1391550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4"/>
          </p:nvPr>
        </p:nvSpPr>
        <p:spPr>
          <a:xfrm>
            <a:off x="5089478" y="2508926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rot="-1799844">
            <a:off x="2142124" y="3901770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1"/>
          <p:cNvGrpSpPr/>
          <p:nvPr/>
        </p:nvGrpSpPr>
        <p:grpSpPr>
          <a:xfrm>
            <a:off x="4725577" y="3981321"/>
            <a:ext cx="2195302" cy="836356"/>
            <a:chOff x="4514552" y="3799096"/>
            <a:chExt cx="2195302" cy="836356"/>
          </a:xfrm>
        </p:grpSpPr>
        <p:sp>
          <p:nvSpPr>
            <p:cNvPr id="275" name="Google Shape;275;p31"/>
            <p:cNvSpPr/>
            <p:nvPr/>
          </p:nvSpPr>
          <p:spPr>
            <a:xfrm rot="5400000">
              <a:off x="44628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31"/>
          <p:cNvSpPr/>
          <p:nvPr/>
        </p:nvSpPr>
        <p:spPr>
          <a:xfrm>
            <a:off x="7366580" y="398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693277" y="4159972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7"/>
          </p:nvPr>
        </p:nvSpPr>
        <p:spPr>
          <a:xfrm>
            <a:off x="825275" y="2512078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4"/>
          </p:nvPr>
        </p:nvSpPr>
        <p:spPr>
          <a:xfrm>
            <a:off x="1586985" y="2564977"/>
            <a:ext cx="3077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Demo chương trình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3825000" y="3850000"/>
            <a:ext cx="43836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TỔNG QUAN VỀ ĐỀ TÀI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433700" y="2050213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8" name="Google Shape;308;p33"/>
          <p:cNvGrpSpPr/>
          <p:nvPr/>
        </p:nvGrpSpPr>
        <p:grpSpPr>
          <a:xfrm>
            <a:off x="5654140" y="121321"/>
            <a:ext cx="1465702" cy="836356"/>
            <a:chOff x="5244152" y="3799096"/>
            <a:chExt cx="1465702" cy="836356"/>
          </a:xfrm>
        </p:grpSpPr>
        <p:sp>
          <p:nvSpPr>
            <p:cNvPr id="309" name="Google Shape;309;p33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7386918" y="12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4432264" y="209572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9756DDAE-A81F-45F8-BBBD-EA015F54C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8" r="34205"/>
          <a:stretch/>
        </p:blipFill>
        <p:spPr>
          <a:xfrm>
            <a:off x="0" y="0"/>
            <a:ext cx="3982763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E80116C4-4B2A-42B9-A921-AE3113C0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77" t="2473"/>
          <a:stretch/>
        </p:blipFill>
        <p:spPr>
          <a:xfrm>
            <a:off x="5886026" y="127200"/>
            <a:ext cx="3257923" cy="5016300"/>
          </a:xfrm>
          <a:prstGeom prst="rect">
            <a:avLst/>
          </a:prstGeom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722375" y="42773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LÍ DO CHỌN ĐỀ TÀI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4294967295"/>
          </p:nvPr>
        </p:nvSpPr>
        <p:spPr>
          <a:xfrm>
            <a:off x="485211" y="1576741"/>
            <a:ext cx="5007865" cy="108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online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biến.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 website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493076" y="4428700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3808707">
            <a:off x="-182869" y="4302193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-1799844">
            <a:off x="2191656" y="4282909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2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611;p6">
            <a:extLst>
              <a:ext uri="{FF2B5EF4-FFF2-40B4-BE49-F238E27FC236}">
                <a16:creationId xmlns:a16="http://schemas.microsoft.com/office/drawing/2014/main" id="{FF8C928D-B409-4AD2-8FBA-AAA547BB3A70}"/>
              </a:ext>
            </a:extLst>
          </p:cNvPr>
          <p:cNvSpPr txBox="1"/>
          <p:nvPr/>
        </p:nvSpPr>
        <p:spPr>
          <a:xfrm>
            <a:off x="1180766" y="3210360"/>
            <a:ext cx="47063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1800" b="0" i="0" dirty="0">
                <a:solidFill>
                  <a:srgbClr val="0070C0"/>
                </a:solidFill>
                <a:effectLst/>
                <a:latin typeface="Times New Roman (Headings)"/>
              </a:rPr>
              <a:t>“</a:t>
            </a:r>
            <a:r>
              <a:rPr lang="vi-VN" sz="1800" b="0" i="0">
                <a:solidFill>
                  <a:srgbClr val="0070C0"/>
                </a:solidFill>
                <a:effectLst/>
                <a:latin typeface="Times New Roman (Headings)"/>
              </a:rPr>
              <a:t>Xây dựng</a:t>
            </a:r>
            <a:r>
              <a:rPr lang="en-US" sz="1800" b="0" i="0">
                <a:solidFill>
                  <a:srgbClr val="0070C0"/>
                </a:solidFill>
                <a:effectLst/>
                <a:latin typeface="Times New Roman (Headings)"/>
              </a:rPr>
              <a:t> website bán máy tính online</a:t>
            </a:r>
            <a:r>
              <a:rPr lang="vi-VN" sz="1800" b="0" i="0">
                <a:solidFill>
                  <a:srgbClr val="0070C0"/>
                </a:solidFill>
                <a:effectLst/>
                <a:latin typeface="Times New Roman (Headings)"/>
              </a:rPr>
              <a:t>” </a:t>
            </a:r>
            <a:r>
              <a:rPr lang="vi-VN" sz="1800" b="0" i="0" dirty="0">
                <a:solidFill>
                  <a:srgbClr val="0D0D0D"/>
                </a:solidFill>
                <a:effectLst/>
                <a:latin typeface="Times New Roman (Headings)"/>
              </a:rPr>
              <a:t>là việc cần </a:t>
            </a:r>
            <a:r>
              <a:rPr lang="vi-VN" sz="1800" b="0" i="0">
                <a:solidFill>
                  <a:srgbClr val="0D0D0D"/>
                </a:solidFill>
                <a:effectLst/>
                <a:latin typeface="Times New Roman (Headings)"/>
              </a:rPr>
              <a:t>thiết để</a:t>
            </a:r>
            <a:r>
              <a:rPr lang="en-US" sz="1800" b="0" i="0">
                <a:solidFill>
                  <a:srgbClr val="0D0D0D"/>
                </a:solidFill>
                <a:effectLst/>
                <a:latin typeface="Times New Roman (Headings)"/>
              </a:rPr>
              <a:t> giúp</a:t>
            </a:r>
            <a:r>
              <a:rPr lang="vi-VN" sz="1800" b="0" i="0">
                <a:solidFill>
                  <a:srgbClr val="0D0D0D"/>
                </a:solidFill>
                <a:effectLst/>
                <a:latin typeface="Times New Roman (Headings)"/>
              </a:rPr>
              <a:t> </a:t>
            </a:r>
            <a:r>
              <a:rPr lang="en-US" sz="1800">
                <a:solidFill>
                  <a:srgbClr val="0D0D0D"/>
                </a:solidFill>
                <a:latin typeface="Times New Roman (Headings)"/>
              </a:rPr>
              <a:t>người mua có thể dễ dàng tìm kiếm, so sánh giá và đặt mua máy tính tại bất kì lúc nào. </a:t>
            </a:r>
            <a:endParaRPr lang="vi-VN" sz="1800" b="0" i="0" u="none" strike="noStrike" cap="none" dirty="0">
              <a:solidFill>
                <a:schemeClr val="dk1"/>
              </a:solidFill>
              <a:latin typeface="Times New Roman (Headings)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610;p6">
            <a:extLst>
              <a:ext uri="{FF2B5EF4-FFF2-40B4-BE49-F238E27FC236}">
                <a16:creationId xmlns:a16="http://schemas.microsoft.com/office/drawing/2014/main" id="{65CFAA6C-BF37-41F1-A9E3-B3E51A30F776}"/>
              </a:ext>
            </a:extLst>
          </p:cNvPr>
          <p:cNvSpPr/>
          <p:nvPr/>
        </p:nvSpPr>
        <p:spPr>
          <a:xfrm>
            <a:off x="312817" y="3565675"/>
            <a:ext cx="848720" cy="5106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85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  <a:sym typeface="Gantari SemiBold"/>
              </a:rPr>
              <a:t>MỤC TIÊU ĐỀ TÀI</a:t>
            </a:r>
            <a:endParaRPr>
              <a:latin typeface="UTM Swiss 721 Black Condensed" panose="02000500000000000000" pitchFamily="2" charset="0"/>
              <a:sym typeface="Gantari SemiBold"/>
            </a:endParaRPr>
          </a:p>
        </p:txBody>
      </p:sp>
      <p:graphicFrame>
        <p:nvGraphicFramePr>
          <p:cNvPr id="259" name="Google Shape;259;p30"/>
          <p:cNvGraphicFramePr/>
          <p:nvPr>
            <p:extLst>
              <p:ext uri="{D42A27DB-BD31-4B8C-83A1-F6EECF244321}">
                <p14:modId xmlns:p14="http://schemas.microsoft.com/office/powerpoint/2010/main" val="1008254085"/>
              </p:ext>
            </p:extLst>
          </p:nvPr>
        </p:nvGraphicFramePr>
        <p:xfrm>
          <a:off x="720000" y="2338113"/>
          <a:ext cx="7755050" cy="1446100"/>
        </p:xfrm>
        <a:graphic>
          <a:graphicData uri="http://schemas.openxmlformats.org/drawingml/2006/table">
            <a:tbl>
              <a:tblPr>
                <a:noFill/>
                <a:tableStyleId>{75640642-DF6F-43F6-826B-C39D23D9ACD2}</a:tableStyleId>
              </a:tblPr>
              <a:tblGrid>
                <a:gridCol w="1589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PHÁT TRIỂN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Nắm rõ quy trình dự án hệ thống bán máy tính, biết được cách vận hành website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KẾ HOẠCH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Lập kế hoạch quản lí dự án, ước lượng thời gian, chi phí và phân bố lực lượng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TÌM HIỂU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Tìm hiểu và phân tích các mô hình kinh doanh trong lĩnh vực bán máy hàng online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ỨNG DỤNG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Xây dựng và hoàn thiện trang web có thể mua bán sản phẩm, quản lí hệ thống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079636"/>
                  </a:ext>
                </a:extLst>
              </a:tr>
            </a:tbl>
          </a:graphicData>
        </a:graphic>
      </p:graphicFrame>
      <p:grpSp>
        <p:nvGrpSpPr>
          <p:cNvPr id="7" name="Google Shape;745;p11">
            <a:extLst>
              <a:ext uri="{FF2B5EF4-FFF2-40B4-BE49-F238E27FC236}">
                <a16:creationId xmlns:a16="http://schemas.microsoft.com/office/drawing/2014/main" id="{D5BA316B-0512-4164-8025-64E6482B8C94}"/>
              </a:ext>
            </a:extLst>
          </p:cNvPr>
          <p:cNvGrpSpPr/>
          <p:nvPr/>
        </p:nvGrpSpPr>
        <p:grpSpPr>
          <a:xfrm>
            <a:off x="6051761" y="599159"/>
            <a:ext cx="1752912" cy="1582200"/>
            <a:chOff x="1132443" y="1646005"/>
            <a:chExt cx="4613157" cy="4662275"/>
          </a:xfrm>
        </p:grpSpPr>
        <p:sp>
          <p:nvSpPr>
            <p:cNvPr id="8" name="Google Shape;746;p11">
              <a:extLst>
                <a:ext uri="{FF2B5EF4-FFF2-40B4-BE49-F238E27FC236}">
                  <a16:creationId xmlns:a16="http://schemas.microsoft.com/office/drawing/2014/main" id="{D3D2D3EA-E411-4CE6-A919-CED5C04EB05F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47;p11">
              <a:extLst>
                <a:ext uri="{FF2B5EF4-FFF2-40B4-BE49-F238E27FC236}">
                  <a16:creationId xmlns:a16="http://schemas.microsoft.com/office/drawing/2014/main" id="{9F101BD9-F4FE-43C3-91FA-D8804F97A89A}"/>
                </a:ext>
              </a:extLst>
            </p:cNvPr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48;p11">
              <a:extLst>
                <a:ext uri="{FF2B5EF4-FFF2-40B4-BE49-F238E27FC236}">
                  <a16:creationId xmlns:a16="http://schemas.microsoft.com/office/drawing/2014/main" id="{59F45F6D-6D24-4FAA-89AB-8B63C838A62E}"/>
                </a:ext>
              </a:extLst>
            </p:cNvPr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49;p11">
              <a:extLst>
                <a:ext uri="{FF2B5EF4-FFF2-40B4-BE49-F238E27FC236}">
                  <a16:creationId xmlns:a16="http://schemas.microsoft.com/office/drawing/2014/main" id="{CDF08A24-E544-48CC-8AE7-D2A5EE571EC7}"/>
                </a:ext>
              </a:extLst>
            </p:cNvPr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50;p11">
              <a:extLst>
                <a:ext uri="{FF2B5EF4-FFF2-40B4-BE49-F238E27FC236}">
                  <a16:creationId xmlns:a16="http://schemas.microsoft.com/office/drawing/2014/main" id="{2385572F-17B4-4214-98E4-DAB34F86C377}"/>
                </a:ext>
              </a:extLst>
            </p:cNvPr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51;p11">
              <a:extLst>
                <a:ext uri="{FF2B5EF4-FFF2-40B4-BE49-F238E27FC236}">
                  <a16:creationId xmlns:a16="http://schemas.microsoft.com/office/drawing/2014/main" id="{5F5CE36A-1490-45F9-8098-ABE4BEEF30D8}"/>
                </a:ext>
              </a:extLst>
            </p:cNvPr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52;p11">
              <a:extLst>
                <a:ext uri="{FF2B5EF4-FFF2-40B4-BE49-F238E27FC236}">
                  <a16:creationId xmlns:a16="http://schemas.microsoft.com/office/drawing/2014/main" id="{5C0C993B-F685-4F09-BC07-6FB3D1B19FFC}"/>
                </a:ext>
              </a:extLst>
            </p:cNvPr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53;p11">
              <a:extLst>
                <a:ext uri="{FF2B5EF4-FFF2-40B4-BE49-F238E27FC236}">
                  <a16:creationId xmlns:a16="http://schemas.microsoft.com/office/drawing/2014/main" id="{04D0D58C-7A55-4BC8-B3B8-AEC389EABD34}"/>
                </a:ext>
              </a:extLst>
            </p:cNvPr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11">
              <a:extLst>
                <a:ext uri="{FF2B5EF4-FFF2-40B4-BE49-F238E27FC236}">
                  <a16:creationId xmlns:a16="http://schemas.microsoft.com/office/drawing/2014/main" id="{7EB68988-DE00-4426-A74D-9293F4E494FC}"/>
                </a:ext>
              </a:extLst>
            </p:cNvPr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755;p11">
              <a:extLst>
                <a:ext uri="{FF2B5EF4-FFF2-40B4-BE49-F238E27FC236}">
                  <a16:creationId xmlns:a16="http://schemas.microsoft.com/office/drawing/2014/main" id="{D2CB19FA-7A5E-43D6-8E21-9B46E16907C6}"/>
                </a:ext>
              </a:extLst>
            </p:cNvPr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19" name="Google Shape;756;p11">
                <a:extLst>
                  <a:ext uri="{FF2B5EF4-FFF2-40B4-BE49-F238E27FC236}">
                    <a16:creationId xmlns:a16="http://schemas.microsoft.com/office/drawing/2014/main" id="{49A3832C-8853-4C85-B418-949E12BD8D62}"/>
                  </a:ext>
                </a:extLst>
              </p:cNvPr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57;p11">
                <a:extLst>
                  <a:ext uri="{FF2B5EF4-FFF2-40B4-BE49-F238E27FC236}">
                    <a16:creationId xmlns:a16="http://schemas.microsoft.com/office/drawing/2014/main" id="{C30F245A-9B84-40CE-AA0B-C3BB58481C47}"/>
                  </a:ext>
                </a:extLst>
              </p:cNvPr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58;p11">
                <a:extLst>
                  <a:ext uri="{FF2B5EF4-FFF2-40B4-BE49-F238E27FC236}">
                    <a16:creationId xmlns:a16="http://schemas.microsoft.com/office/drawing/2014/main" id="{CB9AB154-D903-4DBD-904B-4711BDE4D557}"/>
                  </a:ext>
                </a:extLst>
              </p:cNvPr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59;p11">
                <a:extLst>
                  <a:ext uri="{FF2B5EF4-FFF2-40B4-BE49-F238E27FC236}">
                    <a16:creationId xmlns:a16="http://schemas.microsoft.com/office/drawing/2014/main" id="{76728561-E949-496F-857B-2A8AB746DABD}"/>
                  </a:ext>
                </a:extLst>
              </p:cNvPr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760;p11">
              <a:extLst>
                <a:ext uri="{FF2B5EF4-FFF2-40B4-BE49-F238E27FC236}">
                  <a16:creationId xmlns:a16="http://schemas.microsoft.com/office/drawing/2014/main" id="{D1C490AA-DF47-4AE4-86C8-4FA1960D27B4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69135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CÔNG NGHỆ SỬ DỤNG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373" name="Google Shape;373;p35"/>
          <p:cNvSpPr/>
          <p:nvPr/>
        </p:nvSpPr>
        <p:spPr>
          <a:xfrm rot="-5400000">
            <a:off x="8372249" y="-53229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/>
          <p:nvPr/>
        </p:nvSpPr>
        <p:spPr>
          <a:xfrm rot="-1591293">
            <a:off x="7814163" y="4114993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5"/>
          <p:cNvSpPr/>
          <p:nvPr/>
        </p:nvSpPr>
        <p:spPr>
          <a:xfrm rot="-5400000">
            <a:off x="8567662" y="2320056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AutoShape 6" descr="Tìm hiểu cơ bản về ngôn ngữ lập trình ASP.NET | BKHOST">
            <a:extLst>
              <a:ext uri="{FF2B5EF4-FFF2-40B4-BE49-F238E27FC236}">
                <a16:creationId xmlns:a16="http://schemas.microsoft.com/office/drawing/2014/main" id="{4ABA7FFC-C9B1-41DB-9D59-A2CCDBD189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3DB66-D2A2-41A0-A4C5-73175685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61" y="1371500"/>
            <a:ext cx="2463739" cy="727738"/>
          </a:xfrm>
          <a:prstGeom prst="rect">
            <a:avLst/>
          </a:prstGeom>
        </p:spPr>
      </p:pic>
      <p:pic>
        <p:nvPicPr>
          <p:cNvPr id="2058" name="Picture 10" descr="What Is ASP.NET MVC and What Are Its Main Features? Matrid Technologies">
            <a:extLst>
              <a:ext uri="{FF2B5EF4-FFF2-40B4-BE49-F238E27FC236}">
                <a16:creationId xmlns:a16="http://schemas.microsoft.com/office/drawing/2014/main" id="{179D485A-C5D6-4734-8948-F42A8EE4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1" y="1421313"/>
            <a:ext cx="5158433" cy="24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etting started with LINQ - NashTech Insights">
            <a:extLst>
              <a:ext uri="{FF2B5EF4-FFF2-40B4-BE49-F238E27FC236}">
                <a16:creationId xmlns:a16="http://schemas.microsoft.com/office/drawing/2014/main" id="{6FA92F54-6831-4EF7-B052-559CE496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60" y="2070663"/>
            <a:ext cx="2463740" cy="12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309827-5354-4E0A-8126-3FD5F9062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260" y="3443473"/>
            <a:ext cx="1878682" cy="11526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CHỨC NĂNG CHÍNH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502" name="Google Shape;502;p42"/>
          <p:cNvSpPr txBox="1">
            <a:spLocks noGrp="1"/>
          </p:cNvSpPr>
          <p:nvPr>
            <p:ph type="subTitle" idx="7"/>
          </p:nvPr>
        </p:nvSpPr>
        <p:spPr>
          <a:xfrm>
            <a:off x="1104905" y="1336263"/>
            <a:ext cx="1978200" cy="11224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Đăng kí, đăng nhập</a:t>
            </a:r>
            <a:endParaRPr/>
          </a:p>
        </p:txBody>
      </p:sp>
      <p:sp>
        <p:nvSpPr>
          <p:cNvPr id="503" name="Google Shape;503;p42"/>
          <p:cNvSpPr txBox="1">
            <a:spLocks noGrp="1"/>
          </p:cNvSpPr>
          <p:nvPr>
            <p:ph type="subTitle" idx="8"/>
          </p:nvPr>
        </p:nvSpPr>
        <p:spPr>
          <a:xfrm>
            <a:off x="3774427" y="1336262"/>
            <a:ext cx="1978200" cy="112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lí sản phẩm</a:t>
            </a:r>
            <a:endParaRPr/>
          </a:p>
        </p:txBody>
      </p:sp>
      <p:sp>
        <p:nvSpPr>
          <p:cNvPr id="504" name="Google Shape;504;p4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1075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lí người dùng</a:t>
            </a:r>
            <a:endParaRPr/>
          </a:p>
        </p:txBody>
      </p:sp>
      <p:sp>
        <p:nvSpPr>
          <p:cNvPr id="507" name="Google Shape;507;p42"/>
          <p:cNvSpPr txBox="1">
            <a:spLocks noGrp="1"/>
          </p:cNvSpPr>
          <p:nvPr>
            <p:ph type="subTitle" idx="13"/>
          </p:nvPr>
        </p:nvSpPr>
        <p:spPr>
          <a:xfrm>
            <a:off x="1104905" y="3063349"/>
            <a:ext cx="1978200" cy="946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lí đơn hàng</a:t>
            </a:r>
            <a:endParaRPr/>
          </a:p>
        </p:txBody>
      </p:sp>
      <p:sp>
        <p:nvSpPr>
          <p:cNvPr id="508" name="Google Shape;508;p42"/>
          <p:cNvSpPr txBox="1">
            <a:spLocks noGrp="1"/>
          </p:cNvSpPr>
          <p:nvPr>
            <p:ph type="subTitle" idx="14"/>
          </p:nvPr>
        </p:nvSpPr>
        <p:spPr>
          <a:xfrm>
            <a:off x="3774427" y="3063350"/>
            <a:ext cx="1978200" cy="12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lí quà tặng, khuyến mãi</a:t>
            </a:r>
            <a:endParaRPr/>
          </a:p>
        </p:txBody>
      </p:sp>
      <p:sp>
        <p:nvSpPr>
          <p:cNvPr id="509" name="Google Shape;509;p42"/>
          <p:cNvSpPr txBox="1">
            <a:spLocks noGrp="1"/>
          </p:cNvSpPr>
          <p:nvPr>
            <p:ph type="subTitle" idx="15"/>
          </p:nvPr>
        </p:nvSpPr>
        <p:spPr>
          <a:xfrm>
            <a:off x="6441895" y="3063349"/>
            <a:ext cx="1978200" cy="831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Thống kê</a:t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>
            <a:off x="713213" y="137629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3425417" y="13762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6105600" y="1376307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713213" y="3095376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3425417" y="3095370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6105600" y="3095388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 txBox="1">
            <a:spLocks noGrp="1"/>
          </p:cNvSpPr>
          <p:nvPr>
            <p:ph type="title"/>
          </p:nvPr>
        </p:nvSpPr>
        <p:spPr>
          <a:xfrm>
            <a:off x="288879" y="448656"/>
            <a:ext cx="7708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QUY TRÌNH ĐẶT HÀNG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 flipH="1">
            <a:off x="121031" y="1476632"/>
            <a:ext cx="33278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01.KHÁCH HÀNG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 flipH="1">
            <a:off x="713175" y="2260658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Thêm sản phẩm vào giỏ hàng, tiến hành đặt hàng. Nhập thông tin giao hàng và xác nhận thanh toán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 flipH="1">
            <a:off x="4313792" y="1242981"/>
            <a:ext cx="2413942" cy="80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03.Đơn vị vận chuyển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 flipH="1">
            <a:off x="4640975" y="2260658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Tiến hành lấy hàng, vận chuyển đơn hàng đến khách hàng, lưu thông tin đơn hàng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 flipH="1">
            <a:off x="1893055" y="4024111"/>
            <a:ext cx="34032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02.Người quản lí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 flipH="1">
            <a:off x="2677075" y="2440382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Xác nhận đơn đặt hàng, đóng gói sản phẩm, xuất hoá đơn và gửi cho bên vận chuyển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 flipH="1">
            <a:off x="6277692" y="4024182"/>
            <a:ext cx="2227602" cy="88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04.Thanh toán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71" name="Google Shape;571;p46"/>
          <p:cNvSpPr txBox="1"/>
          <p:nvPr/>
        </p:nvSpPr>
        <p:spPr>
          <a:xfrm flipH="1">
            <a:off x="6604875" y="2440382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Khách hàng nhận hàng, xác nhận thanh toán cho người giao hàng. Kết thúc đơn hàng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46"/>
          <p:cNvSpPr/>
          <p:nvPr/>
        </p:nvSpPr>
        <p:spPr>
          <a:xfrm rot="5400000">
            <a:off x="7447415" y="332558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 rot="5400000">
            <a:off x="5483522" y="1477939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 rot="5400000">
            <a:off x="3519628" y="33255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 rot="5400000">
            <a:off x="1555687" y="1477939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" name="Google Shape;576;p46"/>
          <p:cNvCxnSpPr>
            <a:stCxn id="575" idx="0"/>
            <a:endCxn id="574" idx="2"/>
          </p:cNvCxnSpPr>
          <p:nvPr/>
        </p:nvCxnSpPr>
        <p:spPr>
          <a:xfrm>
            <a:off x="2262187" y="2120839"/>
            <a:ext cx="678000" cy="18477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46"/>
          <p:cNvCxnSpPr>
            <a:stCxn id="574" idx="0"/>
            <a:endCxn id="573" idx="2"/>
          </p:cNvCxnSpPr>
          <p:nvPr/>
        </p:nvCxnSpPr>
        <p:spPr>
          <a:xfrm rot="10800000" flipH="1">
            <a:off x="4226128" y="2120789"/>
            <a:ext cx="678000" cy="18477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46"/>
          <p:cNvCxnSpPr>
            <a:stCxn id="573" idx="0"/>
            <a:endCxn id="572" idx="2"/>
          </p:cNvCxnSpPr>
          <p:nvPr/>
        </p:nvCxnSpPr>
        <p:spPr>
          <a:xfrm>
            <a:off x="6190022" y="2120839"/>
            <a:ext cx="678000" cy="18477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46"/>
          <p:cNvSpPr/>
          <p:nvPr/>
        </p:nvSpPr>
        <p:spPr>
          <a:xfrm rot="-1799844">
            <a:off x="6390649" y="-6000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46"/>
          <p:cNvGrpSpPr/>
          <p:nvPr/>
        </p:nvGrpSpPr>
        <p:grpSpPr>
          <a:xfrm>
            <a:off x="4575752" y="178046"/>
            <a:ext cx="1462452" cy="836356"/>
            <a:chOff x="4514552" y="3799096"/>
            <a:chExt cx="1462452" cy="836356"/>
          </a:xfrm>
        </p:grpSpPr>
        <p:sp>
          <p:nvSpPr>
            <p:cNvPr id="581" name="Google Shape;581;p46"/>
            <p:cNvSpPr/>
            <p:nvPr/>
          </p:nvSpPr>
          <p:spPr>
            <a:xfrm rot="5400000">
              <a:off x="44628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46"/>
          <p:cNvSpPr/>
          <p:nvPr/>
        </p:nvSpPr>
        <p:spPr>
          <a:xfrm>
            <a:off x="7352930" y="107698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 Portfolio by Slidesgo">
  <a:themeElements>
    <a:clrScheme name="Simple Light">
      <a:dk1>
        <a:srgbClr val="252525"/>
      </a:dk1>
      <a:lt1>
        <a:srgbClr val="FFF8F3"/>
      </a:lt1>
      <a:dk2>
        <a:srgbClr val="264394"/>
      </a:dk2>
      <a:lt2>
        <a:srgbClr val="EF99A7"/>
      </a:lt2>
      <a:accent1>
        <a:srgbClr val="D69067"/>
      </a:accent1>
      <a:accent2>
        <a:srgbClr val="B7AFA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711</Words>
  <Application>Microsoft Office PowerPoint</Application>
  <PresentationFormat>On-screen Show (16:9)</PresentationFormat>
  <Paragraphs>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UTM Nyala</vt:lpstr>
      <vt:lpstr>UTM Centur</vt:lpstr>
      <vt:lpstr>Nunito Light</vt:lpstr>
      <vt:lpstr>Oi</vt:lpstr>
      <vt:lpstr>Calibri</vt:lpstr>
      <vt:lpstr>UTM Aurora</vt:lpstr>
      <vt:lpstr>Anaheim</vt:lpstr>
      <vt:lpstr>Arial</vt:lpstr>
      <vt:lpstr>Times New Roman</vt:lpstr>
      <vt:lpstr>Gantari SemiBold</vt:lpstr>
      <vt:lpstr>Bebas Neue</vt:lpstr>
      <vt:lpstr>UTM Swiss 721 Black Condensed</vt:lpstr>
      <vt:lpstr>Open Sans</vt:lpstr>
      <vt:lpstr>Times New Roman (Headings)</vt:lpstr>
      <vt:lpstr>UTM BryantLG</vt:lpstr>
      <vt:lpstr>Personal Portfolio by Slidesgo</vt:lpstr>
      <vt:lpstr>ĐỒ ÁN TỐT NGHIỆP</vt:lpstr>
      <vt:lpstr>ĐẠI HỌC CÔNG NGHIỆP HÀ NỘI</vt:lpstr>
      <vt:lpstr>NỘI DUNG CHÍNH</vt:lpstr>
      <vt:lpstr>TỔNG QUAN VỀ ĐỀ TÀI</vt:lpstr>
      <vt:lpstr>LÍ DO CHỌN ĐỀ TÀI</vt:lpstr>
      <vt:lpstr>MỤC TIÊU ĐỀ TÀI</vt:lpstr>
      <vt:lpstr>CÔNG NGHỆ SỬ DỤNG</vt:lpstr>
      <vt:lpstr>CHỨC NĂNG CHÍNH</vt:lpstr>
      <vt:lpstr>QUY TRÌNH ĐẶT HÀNG</vt:lpstr>
      <vt:lpstr>PHÂN TÍCH  THIẾT KẾ HỆ THỐNG</vt:lpstr>
      <vt:lpstr>BIỂU ĐỒ USE CASE TỔNG QUÁT</vt:lpstr>
      <vt:lpstr>BIỂU ĐỒ LỚP PHÂN TÍCH</vt:lpstr>
      <vt:lpstr>CƠ SỞ DỮ LIỆU</vt:lpstr>
      <vt:lpstr> DEMO  CHƯƠNG TRÌNH</vt:lpstr>
      <vt:lpstr>Giao diện trang bán hàng</vt:lpstr>
      <vt:lpstr>PowerPoint Presentation</vt:lpstr>
      <vt:lpstr>PowerPoint Presentation</vt:lpstr>
      <vt:lpstr>HƯỚNG PHÁT TRIỂN</vt:lpstr>
      <vt:lpstr>NHỮNG VẤN ĐỀ CHƯA ĐƯỢC GIẢI QUYẾT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cp:lastModifiedBy>phsadstyle cokk</cp:lastModifiedBy>
  <cp:revision>25</cp:revision>
  <dcterms:modified xsi:type="dcterms:W3CDTF">2024-05-23T09:47:27Z</dcterms:modified>
</cp:coreProperties>
</file>